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4674"/>
  </p:normalViewPr>
  <p:slideViewPr>
    <p:cSldViewPr snapToGrid="0" snapToObjects="1">
      <p:cViewPr>
        <p:scale>
          <a:sx n="90" d="100"/>
          <a:sy n="90" d="100"/>
        </p:scale>
        <p:origin x="199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C3613-EF60-F146-BAD5-D5888F3113BB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4AA0E-F154-3148-AD43-B7BE6715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E2489-0A58-F144-AA32-E3A1A41CC1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Syndicat National de l’Édition Phonographique</a:t>
            </a: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776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baseline="0" dirty="0" smtClean="0"/>
          </a:p>
        </p:txBody>
      </p:sp>
      <p:sp>
        <p:nvSpPr>
          <p:cNvPr id="182" name="Google Shape;182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0348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Sur la base de ces éléments définis nous</a:t>
            </a:r>
            <a:r>
              <a:rPr lang="fr-FR" baseline="0" dirty="0" smtClean="0"/>
              <a:t> avons souhaité explorer et mieux comprendre la mention spontané de marque dans le rap au sein de la sous culture hip hop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 smtClean="0"/>
              <a:t>Et pour se faire</a:t>
            </a:r>
          </a:p>
        </p:txBody>
      </p:sp>
      <p:sp>
        <p:nvSpPr>
          <p:cNvPr id="238" name="Google Shape;238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7139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Pour répondre à ces trois question nous avons mobiliser le cadre</a:t>
            </a:r>
            <a:r>
              <a:rPr lang="fr-FR" baseline="0" dirty="0" smtClean="0"/>
              <a:t> théorique </a:t>
            </a:r>
            <a:endParaRPr dirty="0"/>
          </a:p>
        </p:txBody>
      </p:sp>
      <p:sp>
        <p:nvSpPr>
          <p:cNvPr id="259" name="Google Shape;25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4706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Pour répondre à ces trois question nous avons mobiliser le cadre</a:t>
            </a:r>
            <a:r>
              <a:rPr lang="fr-FR" baseline="0" dirty="0" smtClean="0"/>
              <a:t> théorique </a:t>
            </a:r>
            <a:endParaRPr dirty="0"/>
          </a:p>
        </p:txBody>
      </p:sp>
      <p:sp>
        <p:nvSpPr>
          <p:cNvPr id="259" name="Google Shape;25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8342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Pour répondre à ces trois question nous avons mobiliser le cadre</a:t>
            </a:r>
            <a:r>
              <a:rPr lang="fr-FR" baseline="0" dirty="0" smtClean="0"/>
              <a:t> théorique </a:t>
            </a:r>
            <a:endParaRPr dirty="0"/>
          </a:p>
        </p:txBody>
      </p:sp>
      <p:sp>
        <p:nvSpPr>
          <p:cNvPr id="259" name="Google Shape;25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522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Pour répondre à ces trois question nous avons mobiliser le cadre</a:t>
            </a:r>
            <a:r>
              <a:rPr lang="fr-FR" baseline="0" dirty="0" smtClean="0"/>
              <a:t> théorique </a:t>
            </a:r>
            <a:endParaRPr dirty="0"/>
          </a:p>
        </p:txBody>
      </p:sp>
      <p:sp>
        <p:nvSpPr>
          <p:cNvPr id="259" name="Google Shape;25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3645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9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3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4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9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3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4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A812B-60FC-DC45-9AAA-078C0E9EF37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9FF2-9A6C-354C-88F9-133CF94E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6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jpeg"/><Relationship Id="rId5" Type="http://schemas.microsoft.com/office/2007/relationships/hdphoto" Target="../media/hdphoto1.wdp"/><Relationship Id="rId6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tiff"/><Relationship Id="rId9" Type="http://schemas.openxmlformats.org/officeDocument/2006/relationships/image" Target="../media/image10.tiff"/><Relationship Id="rId10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325130"/>
            <a:ext cx="12192000" cy="3101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81629" y="2387866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Negative brand mention in rap music:</a:t>
            </a:r>
          </a:p>
          <a:p>
            <a:r>
              <a:rPr lang="en-GB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When criticizing benefits the brand </a:t>
            </a:r>
          </a:p>
          <a:p>
            <a:r>
              <a:rPr lang="en-GB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harms the rapper.</a:t>
            </a:r>
          </a:p>
          <a:p>
            <a:endParaRPr lang="en-GB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71720" y="3767881"/>
            <a:ext cx="25202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19669" y="4173127"/>
            <a:ext cx="887233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3200" i="1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  <a:p>
            <a:pPr algn="r"/>
            <a:endParaRPr lang="fr-FR" sz="1400" i="1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algn="r"/>
            <a:r>
              <a:rPr lang="fr-FR" sz="1400" i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Orlando </a:t>
            </a:r>
          </a:p>
          <a:p>
            <a:pPr algn="r"/>
            <a:r>
              <a:rPr lang="fr-FR" sz="1400" i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14/10/22</a:t>
            </a:r>
            <a:endParaRPr lang="fr-FR" sz="3200" i="1" dirty="0">
              <a:solidFill>
                <a:schemeClr val="accent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96000" y="5631675"/>
            <a:ext cx="60960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2400" b="1" dirty="0" err="1" smtClean="0">
                <a:solidFill>
                  <a:srgbClr val="FF40FF"/>
                </a:solidFill>
                <a:latin typeface="Franklin Gothic Book" panose="020B0503020102020204" pitchFamily="34" charset="0"/>
              </a:rPr>
              <a:t>Ghizlane</a:t>
            </a:r>
            <a:r>
              <a:rPr lang="fr-FR" sz="2400" b="1" dirty="0" smtClean="0">
                <a:solidFill>
                  <a:srgbClr val="FF40FF"/>
                </a:solidFill>
                <a:latin typeface="Franklin Gothic Book" panose="020B0503020102020204" pitchFamily="34" charset="0"/>
              </a:rPr>
              <a:t> KASMI</a:t>
            </a:r>
          </a:p>
          <a:p>
            <a:pPr algn="r">
              <a:lnSpc>
                <a:spcPct val="90000"/>
              </a:lnSpc>
            </a:pPr>
            <a:r>
              <a:rPr lang="fr-FR" sz="2400" b="1" dirty="0" smtClean="0">
                <a:solidFill>
                  <a:srgbClr val="FF40FF"/>
                </a:solidFill>
                <a:latin typeface="Franklin Gothic Book" panose="020B0503020102020204" pitchFamily="34" charset="0"/>
              </a:rPr>
              <a:t>Géraldine MICHEL</a:t>
            </a:r>
            <a:endParaRPr lang="fr-FR" sz="2400" b="1" dirty="0">
              <a:solidFill>
                <a:srgbClr val="FF40FF"/>
              </a:solidFill>
              <a:latin typeface="Franklin Gothic Book" pitchFamily="34" charset="0"/>
            </a:endParaRPr>
          </a:p>
          <a:p>
            <a:pPr algn="r">
              <a:lnSpc>
                <a:spcPct val="90000"/>
              </a:lnSpc>
            </a:pPr>
            <a:r>
              <a:rPr lang="fr-FR" sz="2400" b="1" dirty="0" smtClean="0">
                <a:solidFill>
                  <a:srgbClr val="FF40FF"/>
                </a:solidFill>
                <a:latin typeface="Franklin Gothic Book" pitchFamily="34" charset="0"/>
              </a:rPr>
              <a:t>Valérie ZEITOUN</a:t>
            </a:r>
            <a:endParaRPr lang="fr-FR" sz="2400" b="1" dirty="0">
              <a:solidFill>
                <a:srgbClr val="FF40FF"/>
              </a:solidFill>
              <a:latin typeface="Franklin Gothic Book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801" y="6152103"/>
            <a:ext cx="2361168" cy="48948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306547" y="3983905"/>
            <a:ext cx="1885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800" b="1" dirty="0" smtClean="0">
                <a:solidFill>
                  <a:schemeClr val="bg2">
                    <a:lumMod val="90000"/>
                  </a:schemeClr>
                </a:solidFill>
                <a:latin typeface="Arial" charset="0"/>
              </a:rPr>
              <a:t>CBR-2022</a:t>
            </a:r>
            <a:endParaRPr lang="fr-FR" sz="2800" b="1" strike="noStrike" dirty="0">
              <a:solidFill>
                <a:schemeClr val="bg2">
                  <a:lumMod val="90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428" y="364490"/>
            <a:ext cx="5597144" cy="4695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6757" y="1125470"/>
            <a:ext cx="1373257" cy="90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1493" y="3341098"/>
            <a:ext cx="4927369" cy="31085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W</a:t>
            </a:r>
            <a:r>
              <a:rPr kumimoji="0" lang="en-US" altLang="en-US" sz="1600" b="1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ord of mouth about the brand </a:t>
            </a:r>
            <a:r>
              <a:rPr kumimoji="0" lang="en-US" altLang="en-US" sz="16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  <a:sym typeface="Wingdings"/>
              </a:rPr>
              <a:t> </a:t>
            </a:r>
            <a:r>
              <a:rPr kumimoji="0" lang="en-US" altLang="en-US" sz="16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(</a:t>
            </a:r>
            <a:r>
              <a:rPr kumimoji="0" lang="en-US" alt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Grappi,Romani</a:t>
            </a: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and </a:t>
            </a:r>
            <a:r>
              <a:rPr kumimoji="0" lang="en-US" alt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Bagozzi</a:t>
            </a:r>
            <a:r>
              <a:rPr lang="en-US" altLang="en-US" sz="1600" b="1" i="1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2013)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i="1" dirty="0">
              <a:latin typeface="Arial" charset="0"/>
              <a:ea typeface="Arial" charset="0"/>
              <a:cs typeface="Arial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</a:pPr>
            <a:r>
              <a:rPr lang="en-US" altLang="en-US" sz="1600" dirty="0" smtClean="0"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altLang="en-US" sz="1600" dirty="0">
                <a:latin typeface="Arial" charset="0"/>
                <a:ea typeface="Arial" charset="0"/>
                <a:cs typeface="Arial" charset="0"/>
              </a:rPr>
              <a:t>intend to say negative things about this company to friends, relatives, and other people</a:t>
            </a:r>
            <a:r>
              <a:rPr lang="en-US" altLang="en-US" sz="16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</a:pPr>
            <a:endParaRPr lang="en-US" altLang="en-US" sz="1600" dirty="0">
              <a:latin typeface="Arial" charset="0"/>
              <a:ea typeface="Arial" charset="0"/>
              <a:cs typeface="Arial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</a:pPr>
            <a:r>
              <a:rPr lang="en-US" altLang="en-US" sz="1600" dirty="0" smtClean="0"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altLang="en-US" sz="1600" dirty="0">
                <a:latin typeface="Arial" charset="0"/>
                <a:ea typeface="Arial" charset="0"/>
                <a:cs typeface="Arial" charset="0"/>
              </a:rPr>
              <a:t>intend to recommend to my friends, relatives, and other people that they not buy   products from of this </a:t>
            </a:r>
            <a:r>
              <a:rPr lang="en-US" altLang="en-US" sz="1600" dirty="0" smtClean="0">
                <a:latin typeface="Arial" charset="0"/>
                <a:ea typeface="Arial" charset="0"/>
                <a:cs typeface="Arial" charset="0"/>
              </a:rPr>
              <a:t>company.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</a:pPr>
            <a:endParaRPr lang="en-US" altLang="en-US" sz="1600" dirty="0" smtClean="0">
              <a:latin typeface="Arial" charset="0"/>
              <a:ea typeface="Arial" charset="0"/>
              <a:cs typeface="Arial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</a:pPr>
            <a:r>
              <a:rPr lang="en-US" altLang="en-US" sz="1600" dirty="0" smtClean="0"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altLang="en-US" sz="1600" dirty="0">
                <a:latin typeface="Arial" charset="0"/>
                <a:ea typeface="Arial" charset="0"/>
                <a:cs typeface="Arial" charset="0"/>
              </a:rPr>
              <a:t>intend to discredit the company with among my friends, relatives, or other </a:t>
            </a:r>
            <a:r>
              <a:rPr lang="en-US" altLang="en-US" sz="1600" dirty="0" smtClean="0">
                <a:latin typeface="Arial" charset="0"/>
                <a:ea typeface="Arial" charset="0"/>
                <a:cs typeface="Arial" charset="0"/>
              </a:rPr>
              <a:t>people</a:t>
            </a:r>
            <a:r>
              <a:rPr lang="en-US" altLang="en-US" sz="16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8126" y="3664486"/>
            <a:ext cx="6096000" cy="27699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spcBef>
                <a:spcPts val="1400"/>
              </a:spcBef>
              <a:spcAft>
                <a:spcPts val="400"/>
              </a:spcAft>
            </a:pP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Support of the brand  </a:t>
            </a: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  <a:sym typeface="Wingdings"/>
              </a:rPr>
              <a:t> </a:t>
            </a: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(Hoffman, 2013)</a:t>
            </a:r>
          </a:p>
          <a:p>
            <a:pPr>
              <a:spcBef>
                <a:spcPts val="1400"/>
              </a:spcBef>
              <a:spcAft>
                <a:spcPts val="400"/>
              </a:spcAft>
            </a:pPr>
            <a:endParaRPr lang="en-GB" sz="1600" b="1" i="1" dirty="0" smtClean="0">
              <a:solidFill>
                <a:srgbClr val="000000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- I am boycotting the products of the brand</a:t>
            </a:r>
          </a:p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- I am tempted to boycott the products of the brand, but I don’t know if I will</a:t>
            </a:r>
          </a:p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- I am not boycotting the products of the brand</a:t>
            </a:r>
          </a:p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- If many people boycott the products of the brand, I will also join the boycott</a:t>
            </a:r>
          </a:p>
          <a:p>
            <a:pPr>
              <a:spcBef>
                <a:spcPts val="1400"/>
              </a:spcBef>
              <a:spcAft>
                <a:spcPts val="400"/>
              </a:spcAft>
            </a:pPr>
            <a:endParaRPr lang="en-GB" sz="1600" b="1" i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798126" y="883473"/>
            <a:ext cx="6096000" cy="2339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P</a:t>
            </a:r>
            <a:r>
              <a:rPr kumimoji="0" lang="en-US" altLang="en-US" sz="1600" b="1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urchase intention of brand’s </a:t>
            </a:r>
            <a:r>
              <a:rPr kumimoji="0" lang="en-US" altLang="en-US" sz="16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  <a:sym typeface="Wingdings"/>
              </a:rPr>
              <a:t> (</a:t>
            </a: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Rodgers,</a:t>
            </a:r>
            <a:r>
              <a:rPr kumimoji="0" lang="en-US" altLang="en-US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2004)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i="1" dirty="0">
              <a:latin typeface="Arial" charset="0"/>
              <a:ea typeface="Arial" charset="0"/>
              <a:cs typeface="Arial" charset="0"/>
            </a:endParaRPr>
          </a:p>
          <a:p>
            <a:pPr marL="285750" lvl="0" indent="-285750">
              <a:buFontTx/>
              <a:buChar char="-"/>
            </a:pP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I’m 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likely to make a purchase / I’m unlikely to make a </a:t>
            </a: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purchase</a:t>
            </a:r>
          </a:p>
          <a:p>
            <a:pPr marL="285750" lvl="0" indent="-285750">
              <a:buFontTx/>
              <a:buChar char="-"/>
            </a:pP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would like to have more information / I would not like to have more </a:t>
            </a: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information</a:t>
            </a:r>
          </a:p>
          <a:p>
            <a:pPr marL="285750" lvl="0" indent="-285750">
              <a:buFontTx/>
              <a:buChar char="-"/>
            </a:pP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I’m 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interested in __________ / I’m not interested in 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kumimoji="0" lang="en-US" altLang="en-US" sz="1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493" y="883473"/>
            <a:ext cx="4927369" cy="211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400"/>
              </a:spcBef>
              <a:spcAft>
                <a:spcPts val="400"/>
              </a:spcAft>
            </a:pP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Attitude towards the brand and attitude towards the rapper</a:t>
            </a:r>
            <a:r>
              <a:rPr lang="en-GB" sz="16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b="1" i="1" dirty="0" smtClean="0">
                <a:latin typeface="Arial" charset="0"/>
                <a:ea typeface="Arial" charset="0"/>
                <a:cs typeface="Arial" charset="0"/>
                <a:sym typeface="Wingdings"/>
              </a:rPr>
              <a:t> (</a:t>
            </a:r>
            <a:r>
              <a:rPr lang="en-GB" sz="1600" b="1" i="1" dirty="0" err="1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Holbook</a:t>
            </a: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GB" sz="1600" b="1" i="1" dirty="0" err="1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Betra</a:t>
            </a:r>
            <a:r>
              <a:rPr lang="en-GB" sz="1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1987)</a:t>
            </a:r>
            <a:endParaRPr lang="en-GB" sz="1600" b="1" i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- I like/ dislike it.</a:t>
            </a:r>
            <a:endParaRPr lang="en-GB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-I feel positive/ negative about it.</a:t>
            </a:r>
            <a:endParaRPr lang="en-GB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-Favourable/ unfavourable about it.</a:t>
            </a:r>
            <a:endParaRPr lang="en-GB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-I feel good/ bad about it.</a:t>
            </a:r>
            <a:endParaRPr lang="en-GB" sz="16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6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96046" y="4091292"/>
            <a:ext cx="4599709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latin typeface="Arial" charset="0"/>
                <a:ea typeface="Arial" charset="0"/>
                <a:cs typeface="Arial" charset="0"/>
              </a:rPr>
              <a:t>Pride towards the </a:t>
            </a:r>
            <a:r>
              <a:rPr lang="en-GB" sz="1600" b="1" dirty="0" smtClean="0">
                <a:latin typeface="Arial" charset="0"/>
                <a:ea typeface="Arial" charset="0"/>
                <a:cs typeface="Arial" charset="0"/>
              </a:rPr>
              <a:t>brand</a:t>
            </a:r>
            <a:r>
              <a:rPr lang="en-GB" sz="16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Wingdings"/>
              </a:rPr>
              <a:t> (</a:t>
            </a:r>
            <a:r>
              <a:rPr lang="en-GB" sz="1600" b="1" dirty="0" err="1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Louro</a:t>
            </a:r>
            <a:r>
              <a:rPr lang="en-GB" sz="1600" b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600" b="1" dirty="0" err="1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Pieters</a:t>
            </a:r>
            <a:r>
              <a:rPr lang="en-GB" sz="1600" b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, and </a:t>
            </a:r>
            <a:r>
              <a:rPr lang="en-GB" sz="1600" b="1" dirty="0" err="1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Zeelenberg</a:t>
            </a:r>
            <a:r>
              <a:rPr lang="en-GB" sz="16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600" b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2005)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Not at all guilty / very guilty</a:t>
            </a:r>
            <a:endParaRPr lang="en-GB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Not at all embarrassed / very embarrassed</a:t>
            </a:r>
            <a:endParaRPr lang="en-GB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Not at all ashamed / very ashamed</a:t>
            </a:r>
            <a:endParaRPr lang="en-GB" sz="16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96046" y="1155074"/>
            <a:ext cx="4906587" cy="2590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400"/>
              </a:spcBef>
              <a:spcAft>
                <a:spcPts val="400"/>
              </a:spcAft>
            </a:pP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Attitude towards the brand and attitude towards the rapper</a:t>
            </a:r>
            <a:r>
              <a:rPr lang="en-GB" sz="16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b="1" i="1" dirty="0" smtClean="0">
                <a:latin typeface="Arial" charset="0"/>
                <a:ea typeface="Arial" charset="0"/>
                <a:cs typeface="Arial" charset="0"/>
                <a:sym typeface="Wingdings"/>
              </a:rPr>
              <a:t> (</a:t>
            </a:r>
            <a:r>
              <a:rPr lang="en-GB" sz="1600" b="1" i="1" dirty="0" err="1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Holbook</a:t>
            </a: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GB" sz="1600" b="1" i="1" dirty="0" err="1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Betra</a:t>
            </a:r>
            <a:r>
              <a:rPr lang="en-GB" sz="1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600" b="1" i="1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1987)</a:t>
            </a:r>
          </a:p>
          <a:p>
            <a:pPr>
              <a:spcBef>
                <a:spcPts val="1400"/>
              </a:spcBef>
              <a:spcAft>
                <a:spcPts val="400"/>
              </a:spcAft>
            </a:pPr>
            <a:endParaRPr lang="en-GB" sz="1600" b="1" i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- I like/ dislike it.</a:t>
            </a:r>
            <a:endParaRPr lang="en-GB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-I feel positive/ negative about it.</a:t>
            </a:r>
            <a:endParaRPr lang="en-GB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-Favourable/ unfavourable about it.</a:t>
            </a:r>
            <a:endParaRPr lang="en-GB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00"/>
                </a:solidFill>
                <a:effectLst/>
                <a:latin typeface="Arial" charset="0"/>
                <a:ea typeface="Arial" charset="0"/>
                <a:cs typeface="Arial" charset="0"/>
              </a:rPr>
              <a:t>-I feel good/ bad about it.</a:t>
            </a:r>
            <a:endParaRPr lang="en-GB" sz="16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/>
        </p:nvSpPr>
        <p:spPr>
          <a:xfrm>
            <a:off x="111725" y="307960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b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535858" y="1550749"/>
            <a:ext cx="555625" cy="1217613"/>
          </a:xfrm>
          <a:prstGeom prst="line">
            <a:avLst/>
          </a:prstGeom>
          <a:ln>
            <a:solidFill>
              <a:srgbClr val="8F0D69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3024683" y="1128474"/>
            <a:ext cx="511175" cy="1646238"/>
          </a:xfrm>
          <a:prstGeom prst="line">
            <a:avLst/>
          </a:prstGeom>
          <a:ln>
            <a:solidFill>
              <a:srgbClr val="E47823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535858" y="2095882"/>
            <a:ext cx="1130705" cy="680417"/>
          </a:xfrm>
          <a:prstGeom prst="line">
            <a:avLst/>
          </a:prstGeom>
          <a:ln>
            <a:solidFill>
              <a:srgbClr val="218535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37446" y="2776299"/>
            <a:ext cx="2565400" cy="484188"/>
          </a:xfrm>
          <a:prstGeom prst="line">
            <a:avLst/>
          </a:prstGeom>
          <a:ln>
            <a:solidFill>
              <a:schemeClr val="accent4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539034" y="1447810"/>
            <a:ext cx="1631585" cy="1320552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06323" y="2777887"/>
            <a:ext cx="1035885" cy="1982291"/>
          </a:xfrm>
          <a:prstGeom prst="line">
            <a:avLst/>
          </a:prstGeom>
          <a:ln>
            <a:solidFill>
              <a:srgbClr val="F8C01B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06323" y="1591826"/>
            <a:ext cx="1032710" cy="1186061"/>
          </a:xfrm>
          <a:prstGeom prst="line">
            <a:avLst/>
          </a:prstGeom>
          <a:ln>
            <a:solidFill>
              <a:srgbClr val="2D7127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313483" y="2525474"/>
            <a:ext cx="1225550" cy="252413"/>
          </a:xfrm>
          <a:prstGeom prst="line">
            <a:avLst/>
          </a:prstGeom>
          <a:ln>
            <a:solidFill>
              <a:srgbClr val="0065A6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29508" y="2776299"/>
            <a:ext cx="438150" cy="2496058"/>
          </a:xfrm>
          <a:prstGeom prst="line">
            <a:avLst/>
          </a:prstGeom>
          <a:ln>
            <a:solidFill>
              <a:srgbClr val="B30F2C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138171" y="2776299"/>
            <a:ext cx="2391337" cy="399703"/>
          </a:xfrm>
          <a:prstGeom prst="line">
            <a:avLst/>
          </a:prstGeom>
          <a:ln>
            <a:solidFill>
              <a:srgbClr val="E47823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957883" y="2776299"/>
            <a:ext cx="1571625" cy="1365250"/>
          </a:xfrm>
          <a:prstGeom prst="line">
            <a:avLst/>
          </a:prstGeom>
          <a:ln>
            <a:solidFill>
              <a:srgbClr val="8F0D69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532683" y="2777887"/>
            <a:ext cx="711200" cy="1439862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535858" y="1763474"/>
            <a:ext cx="203200" cy="1014413"/>
          </a:xfrm>
          <a:prstGeom prst="line">
            <a:avLst/>
          </a:prstGeom>
          <a:ln>
            <a:solidFill>
              <a:srgbClr val="73B632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298411" y="2777887"/>
            <a:ext cx="234273" cy="1910283"/>
          </a:xfrm>
          <a:prstGeom prst="line">
            <a:avLst/>
          </a:prstGeom>
          <a:ln>
            <a:solidFill>
              <a:srgbClr val="8DC63F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532683" y="2525474"/>
            <a:ext cx="1349375" cy="252413"/>
          </a:xfrm>
          <a:prstGeom prst="line">
            <a:avLst/>
          </a:prstGeom>
          <a:ln>
            <a:solidFill>
              <a:srgbClr val="0065A6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55129" y="5319830"/>
            <a:ext cx="200476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Over 90% of rap production contain reference to branded products varying in prominence.</a:t>
            </a:r>
            <a:endParaRPr lang="en-US" sz="12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08431" y="1718660"/>
            <a:ext cx="138150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Most </a:t>
            </a:r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listened music </a:t>
            </a:r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 </a:t>
            </a:r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US</a:t>
            </a:r>
            <a:endParaRPr lang="en-US" altLang="ko-KR" sz="1400" b="1" dirty="0">
              <a:solidFill>
                <a:srgbClr val="8DC63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67433" y="3643937"/>
            <a:ext cx="2160240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US" sz="1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</a:t>
            </a:r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1)Record companies</a:t>
            </a:r>
          </a:p>
          <a:p>
            <a:pPr lvl="0" algn="ctr"/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(2)brand </a:t>
            </a:r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placement </a:t>
            </a:r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agencies, (3) brands </a:t>
            </a:r>
            <a:r>
              <a:rPr lang="en-US" sz="1400" b="1" i="1" dirty="0">
                <a:solidFill>
                  <a:srgbClr val="FF40FF"/>
                </a:solidFill>
                <a:ea typeface="Calibri"/>
                <a:cs typeface="Calibri"/>
                <a:sym typeface="Calibri"/>
              </a:rPr>
              <a:t>perceive the presence of brand mentions in rap differently.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05767" y="1688843"/>
            <a:ext cx="13717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Most listened music in </a:t>
            </a:r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France</a:t>
            </a:r>
            <a:endParaRPr lang="en-US" altLang="ko-KR" sz="1400" b="1" dirty="0">
              <a:solidFill>
                <a:srgbClr val="8DC63F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2091233" y="2777887"/>
            <a:ext cx="1447800" cy="608012"/>
          </a:xfrm>
          <a:prstGeom prst="line">
            <a:avLst/>
          </a:prstGeom>
          <a:ln>
            <a:solidFill>
              <a:srgbClr val="B30F2C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-92769" y="3643937"/>
            <a:ext cx="179496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1800"/>
              <a:defRPr/>
            </a:pPr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musical genre that contains most brand mentions</a:t>
            </a:r>
            <a:endParaRPr lang="en-US" sz="14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766959" y="867666"/>
            <a:ext cx="895679" cy="895679"/>
          </a:xfrm>
          <a:prstGeom prst="ellipse">
            <a:avLst/>
          </a:prstGeom>
          <a:solidFill>
            <a:srgbClr val="8DC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Oval 54"/>
          <p:cNvSpPr/>
          <p:nvPr/>
        </p:nvSpPr>
        <p:spPr>
          <a:xfrm>
            <a:off x="2098236" y="4414602"/>
            <a:ext cx="895679" cy="895679"/>
          </a:xfrm>
          <a:prstGeom prst="ellipse">
            <a:avLst/>
          </a:prstGeom>
          <a:solidFill>
            <a:srgbClr val="F8C0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2262256" y="795658"/>
            <a:ext cx="3686246" cy="4239571"/>
            <a:chOff x="-3212724" y="1021018"/>
            <a:chExt cx="5230979" cy="6016176"/>
          </a:xfrm>
        </p:grpSpPr>
        <p:sp>
          <p:nvSpPr>
            <p:cNvPr id="58" name="Oval 57"/>
            <p:cNvSpPr/>
            <p:nvPr/>
          </p:nvSpPr>
          <p:spPr>
            <a:xfrm>
              <a:off x="747239" y="1021018"/>
              <a:ext cx="1271016" cy="1271016"/>
            </a:xfrm>
            <a:prstGeom prst="ellipse">
              <a:avLst/>
            </a:prstGeom>
            <a:solidFill>
              <a:srgbClr val="009D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pic>
          <p:nvPicPr>
            <p:cNvPr id="59" name="Picture 58" descr="brand_VI.em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12724" y="6575631"/>
              <a:ext cx="838201" cy="461563"/>
            </a:xfrm>
            <a:prstGeom prst="rect">
              <a:avLst/>
            </a:prstGeom>
          </p:spPr>
        </p:pic>
      </p:grpSp>
      <p:grpSp>
        <p:nvGrpSpPr>
          <p:cNvPr id="63" name="Group 62"/>
          <p:cNvGrpSpPr>
            <a:grpSpLocks noChangeAspect="1"/>
          </p:cNvGrpSpPr>
          <p:nvPr/>
        </p:nvGrpSpPr>
        <p:grpSpPr>
          <a:xfrm>
            <a:off x="5874907" y="2748258"/>
            <a:ext cx="895679" cy="895679"/>
            <a:chOff x="2377440" y="990600"/>
            <a:chExt cx="1271016" cy="1271016"/>
          </a:xfrm>
          <a:solidFill>
            <a:schemeClr val="accent4"/>
          </a:solidFill>
        </p:grpSpPr>
        <p:sp>
          <p:nvSpPr>
            <p:cNvPr id="64" name="Oval 63"/>
            <p:cNvSpPr/>
            <p:nvPr/>
          </p:nvSpPr>
          <p:spPr>
            <a:xfrm>
              <a:off x="2377440" y="990600"/>
              <a:ext cx="1271016" cy="127101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pic>
          <p:nvPicPr>
            <p:cNvPr id="65" name="Picture 64" descr="crystal ball.em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670048" y="1197839"/>
              <a:ext cx="685800" cy="856539"/>
            </a:xfrm>
            <a:prstGeom prst="rect">
              <a:avLst/>
            </a:prstGeom>
            <a:grpFill/>
          </p:spPr>
        </p:pic>
      </p:grpSp>
      <p:sp>
        <p:nvSpPr>
          <p:cNvPr id="67" name="Oval 66"/>
          <p:cNvSpPr/>
          <p:nvPr/>
        </p:nvSpPr>
        <p:spPr>
          <a:xfrm>
            <a:off x="278845" y="2768578"/>
            <a:ext cx="926564" cy="895679"/>
          </a:xfrm>
          <a:prstGeom prst="ellipse">
            <a:avLst/>
          </a:prstGeom>
          <a:solidFill>
            <a:srgbClr val="FF8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914175" y="5435454"/>
            <a:ext cx="308931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184150">
              <a:lnSpc>
                <a:spcPct val="150000"/>
              </a:lnSpc>
              <a:buClr>
                <a:schemeClr val="dk1"/>
              </a:buClr>
              <a:buSzPts val="1600"/>
            </a:pPr>
            <a:r>
              <a:rPr lang="en-US" b="1" u="sng" dirty="0">
                <a:solidFill>
                  <a:srgbClr val="00B0F0"/>
                </a:solidFill>
                <a:ea typeface="Calibri"/>
                <a:cs typeface="Calibri"/>
                <a:sym typeface="Wingdings"/>
              </a:rPr>
              <a:t> In our work we will only focus on brand mentions</a:t>
            </a:r>
            <a:endParaRPr lang="en-US" b="1" u="sng" dirty="0">
              <a:solidFill>
                <a:srgbClr val="00B0F0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145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0877" y="5136398"/>
            <a:ext cx="974030" cy="729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15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67379" y="5135823"/>
            <a:ext cx="792470" cy="79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54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695571" y="5095365"/>
            <a:ext cx="861650" cy="86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446071" y="1889611"/>
            <a:ext cx="36410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 smtClean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Problematic</a:t>
            </a:r>
          </a:p>
          <a:p>
            <a:pPr lvl="0"/>
            <a:endParaRPr lang="en-US" sz="2400" b="1" u="sng" strike="sngStrike" dirty="0">
              <a:solidFill>
                <a:schemeClr val="accent1"/>
              </a:solidFill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2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How </a:t>
            </a:r>
            <a:r>
              <a:rPr lang="en-US" sz="20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does a rapper </a:t>
            </a:r>
            <a:r>
              <a:rPr lang="en-US" sz="2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mentioning a brand </a:t>
            </a:r>
            <a:r>
              <a:rPr lang="en-US" sz="2000" b="1" dirty="0">
                <a:solidFill>
                  <a:schemeClr val="accent4"/>
                </a:solidFill>
                <a:ea typeface="Calibri"/>
                <a:cs typeface="Calibri"/>
                <a:sym typeface="Calibri"/>
              </a:rPr>
              <a:t>inside their song influence the </a:t>
            </a:r>
            <a:r>
              <a:rPr lang="en-US" sz="2000" b="1" dirty="0" smtClean="0">
                <a:solidFill>
                  <a:schemeClr val="accent4"/>
                </a:solidFill>
                <a:ea typeface="Calibri"/>
                <a:cs typeface="Calibri"/>
                <a:sym typeface="Calibri"/>
              </a:rPr>
              <a:t>brand and </a:t>
            </a:r>
            <a:r>
              <a:rPr lang="en-US" sz="2000" b="1" dirty="0" smtClean="0">
                <a:solidFill>
                  <a:schemeClr val="accent4"/>
                </a:solidFill>
                <a:ea typeface="Calibri"/>
                <a:cs typeface="Calibri"/>
                <a:sym typeface="Calibri"/>
              </a:rPr>
              <a:t>the rapper</a:t>
            </a:r>
            <a:r>
              <a:rPr lang="en-US" sz="2000" b="1" dirty="0" smtClean="0">
                <a:solidFill>
                  <a:srgbClr val="FFC000"/>
                </a:solidFill>
                <a:ea typeface="Calibri"/>
                <a:cs typeface="Calibri"/>
                <a:sym typeface="Calibri"/>
              </a:rPr>
              <a:t>?</a:t>
            </a:r>
            <a:r>
              <a:rPr lang="en-US" sz="20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endParaRPr lang="en-US" sz="16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7664002" y="1889632"/>
            <a:ext cx="4655" cy="3549249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220812" y="6520818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fr-FR" sz="1200" dirty="0" smtClean="0">
                <a:solidFill>
                  <a:schemeClr val="tx1">
                    <a:tint val="75000"/>
                  </a:schemeClr>
                </a:solidFill>
              </a:rPr>
              <a:t>CBR-2022</a:t>
            </a:r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7" name="Google Shape;271;p12"/>
          <p:cNvSpPr txBox="1">
            <a:spLocks noGrp="1"/>
          </p:cNvSpPr>
          <p:nvPr>
            <p:ph type="sldNum" idx="12"/>
          </p:nvPr>
        </p:nvSpPr>
        <p:spPr>
          <a:xfrm>
            <a:off x="11612304" y="631105"/>
            <a:ext cx="54231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solidFill>
                  <a:schemeClr val="accent2"/>
                </a:solidFill>
              </a:rPr>
              <a:t>1/7</a:t>
            </a:r>
            <a:endParaRPr b="1" dirty="0">
              <a:solidFill>
                <a:schemeClr val="accent2"/>
              </a:solidFill>
            </a:endParaRPr>
          </a:p>
        </p:txBody>
      </p:sp>
      <p:sp>
        <p:nvSpPr>
          <p:cNvPr id="78" name="Google Shape;102;p2"/>
          <p:cNvSpPr/>
          <p:nvPr/>
        </p:nvSpPr>
        <p:spPr>
          <a:xfrm>
            <a:off x="0" y="11220"/>
            <a:ext cx="2053193" cy="607243"/>
          </a:xfrm>
          <a:prstGeom prst="flowChartProcess">
            <a:avLst/>
          </a:prstGeom>
          <a:solidFill>
            <a:schemeClr val="accent2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103;p2"/>
          <p:cNvSpPr/>
          <p:nvPr/>
        </p:nvSpPr>
        <p:spPr>
          <a:xfrm>
            <a:off x="10156568" y="12153"/>
            <a:ext cx="2034486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104;p2"/>
          <p:cNvSpPr/>
          <p:nvPr/>
        </p:nvSpPr>
        <p:spPr>
          <a:xfrm>
            <a:off x="8158519" y="13089"/>
            <a:ext cx="1998049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105;p2"/>
          <p:cNvSpPr/>
          <p:nvPr/>
        </p:nvSpPr>
        <p:spPr>
          <a:xfrm>
            <a:off x="6123527" y="8415"/>
            <a:ext cx="2034981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106;p2"/>
          <p:cNvSpPr/>
          <p:nvPr/>
        </p:nvSpPr>
        <p:spPr>
          <a:xfrm>
            <a:off x="4087668" y="9348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107;p2"/>
          <p:cNvSpPr/>
          <p:nvPr/>
        </p:nvSpPr>
        <p:spPr>
          <a:xfrm>
            <a:off x="2052255" y="10281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108;p2"/>
          <p:cNvSpPr txBox="1"/>
          <p:nvPr/>
        </p:nvSpPr>
        <p:spPr>
          <a:xfrm>
            <a:off x="111725" y="23741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b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 b="1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109;p2"/>
          <p:cNvSpPr txBox="1"/>
          <p:nvPr/>
        </p:nvSpPr>
        <p:spPr>
          <a:xfrm>
            <a:off x="10299031" y="12554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6-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Implications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114;p2"/>
          <p:cNvSpPr txBox="1"/>
          <p:nvPr/>
        </p:nvSpPr>
        <p:spPr>
          <a:xfrm>
            <a:off x="2254999" y="131584"/>
            <a:ext cx="170445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Literature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117;p2"/>
          <p:cNvSpPr txBox="1"/>
          <p:nvPr/>
        </p:nvSpPr>
        <p:spPr>
          <a:xfrm>
            <a:off x="8305315" y="13871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5-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Results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224;gf2073c7d4b_0_1"/>
          <p:cNvSpPr txBox="1"/>
          <p:nvPr/>
        </p:nvSpPr>
        <p:spPr>
          <a:xfrm>
            <a:off x="4017110" y="25217"/>
            <a:ext cx="218077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3-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Research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Ques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&amp; Theoretical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framework</a:t>
            </a:r>
          </a:p>
        </p:txBody>
      </p:sp>
      <p:sp>
        <p:nvSpPr>
          <p:cNvPr id="89" name="Google Shape;223;gf2073c7d4b_0_1"/>
          <p:cNvSpPr txBox="1"/>
          <p:nvPr/>
        </p:nvSpPr>
        <p:spPr>
          <a:xfrm>
            <a:off x="6166696" y="112926"/>
            <a:ext cx="18950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-Research Design 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/>
          <a:srcRect l="1756" t="17433" r="1189" b="19091"/>
          <a:stretch/>
        </p:blipFill>
        <p:spPr>
          <a:xfrm>
            <a:off x="5178344" y="1062868"/>
            <a:ext cx="600435" cy="3927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9"/>
          <a:srcRect l="2133" t="15960" r="1189" b="18196"/>
          <a:stretch/>
        </p:blipFill>
        <p:spPr>
          <a:xfrm>
            <a:off x="1918431" y="1118215"/>
            <a:ext cx="573990" cy="403773"/>
          </a:xfrm>
          <a:prstGeom prst="rect">
            <a:avLst/>
          </a:prstGeom>
        </p:spPr>
      </p:pic>
      <p:pic>
        <p:nvPicPr>
          <p:cNvPr id="94" name="Picture 93" descr="MarketingPerformance_MarketingEffectiveness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1084" y="2979787"/>
            <a:ext cx="699320" cy="431495"/>
          </a:xfrm>
          <a:prstGeom prst="rect">
            <a:avLst/>
          </a:prstGeom>
        </p:spPr>
      </p:pic>
      <p:sp>
        <p:nvSpPr>
          <p:cNvPr id="96" name="Right Arrow 95"/>
          <p:cNvSpPr/>
          <p:nvPr/>
        </p:nvSpPr>
        <p:spPr>
          <a:xfrm>
            <a:off x="7794408" y="2140250"/>
            <a:ext cx="648072" cy="548844"/>
          </a:xfrm>
          <a:prstGeom prst="rightArrow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3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50" grpId="0"/>
      <p:bldP spid="2" grpId="0" animBg="1"/>
      <p:bldP spid="3" grpId="0"/>
      <p:bldP spid="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48" y="6324600"/>
            <a:ext cx="1493031" cy="4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17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6</a:t>
            </a:r>
            <a:endParaRPr dirty="0"/>
          </a:p>
        </p:txBody>
      </p:sp>
      <p:sp>
        <p:nvSpPr>
          <p:cNvPr id="28" name="Google Shape;201;p5"/>
          <p:cNvSpPr txBox="1"/>
          <p:nvPr/>
        </p:nvSpPr>
        <p:spPr>
          <a:xfrm>
            <a:off x="551710" y="2125557"/>
            <a:ext cx="2665708" cy="19389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2400" b="1" u="sng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Brand placement</a:t>
            </a:r>
          </a:p>
          <a:p>
            <a:pPr lvl="0" algn="ctr"/>
            <a:endParaRPr lang="en-US" sz="2400" b="1" u="sng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  <a:sym typeface="Calibri"/>
              </a:rPr>
              <a:t>Prominence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  <a:sym typeface="Calibri"/>
              </a:rPr>
              <a:t>Integration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  <a:sym typeface="Calibri"/>
              </a:rPr>
              <a:t>Congruence</a:t>
            </a:r>
          </a:p>
          <a:p>
            <a:pPr marL="1200150" lvl="2" indent="-285750">
              <a:buFont typeface="Arial" charset="0"/>
              <a:buChar char="•"/>
            </a:pPr>
            <a:endParaRPr lang="en-US" b="1" u="sng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03;p5"/>
          <p:cNvSpPr txBox="1"/>
          <p:nvPr/>
        </p:nvSpPr>
        <p:spPr>
          <a:xfrm>
            <a:off x="9103639" y="2027263"/>
            <a:ext cx="2681666" cy="24929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400" b="1" u="sng" dirty="0" smtClean="0"/>
              <a:t>Self-Presentation Using Brands </a:t>
            </a:r>
          </a:p>
          <a:p>
            <a:pPr marL="285750" indent="-285750">
              <a:buFont typeface="Arial" charset="0"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Self-representation crafting via explicit mention of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brands</a:t>
            </a:r>
          </a:p>
          <a:p>
            <a:pPr marL="285750" indent="-285750">
              <a:buFont typeface="Arial" charset="0"/>
              <a:buChar char="•"/>
            </a:pP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ea typeface="Calibri"/>
              <a:cs typeface="Calibri"/>
            </a:endParaRPr>
          </a:p>
          <a:p>
            <a:r>
              <a:rPr lang="en-US" sz="1200" i="1" dirty="0" smtClean="0">
                <a:solidFill>
                  <a:schemeClr val="accent1"/>
                </a:solidFill>
                <a:effectLst/>
              </a:rPr>
              <a:t>(Berman et al., 2014)</a:t>
            </a:r>
            <a:endParaRPr lang="en-US" sz="1200" i="1" dirty="0" smtClean="0">
              <a:solidFill>
                <a:schemeClr val="accent1"/>
              </a:solidFill>
            </a:endParaRPr>
          </a:p>
          <a:p>
            <a:r>
              <a:rPr lang="en-US" sz="1200" i="1" dirty="0" smtClean="0">
                <a:solidFill>
                  <a:schemeClr val="accent1"/>
                </a:solidFill>
              </a:rPr>
              <a:t>(Ferraro, </a:t>
            </a:r>
            <a:r>
              <a:rPr lang="en-US" sz="1200" i="1" dirty="0" err="1" smtClean="0">
                <a:solidFill>
                  <a:schemeClr val="accent1"/>
                </a:solidFill>
              </a:rPr>
              <a:t>Kirmani</a:t>
            </a:r>
            <a:r>
              <a:rPr lang="en-US" sz="1200" i="1" dirty="0" smtClean="0">
                <a:solidFill>
                  <a:schemeClr val="accent1"/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/>
                </a:solidFill>
              </a:rPr>
              <a:t>Matherly</a:t>
            </a:r>
            <a:r>
              <a:rPr lang="en-US" sz="1200" i="1" dirty="0" smtClean="0">
                <a:solidFill>
                  <a:schemeClr val="accent1"/>
                </a:solidFill>
              </a:rPr>
              <a:t>, 2012)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i="1" dirty="0" smtClean="0">
                <a:solidFill>
                  <a:schemeClr val="accent1"/>
                </a:solidFill>
              </a:rPr>
              <a:t>(Stern, 2004) 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0" name="Google Shape;201;p5"/>
          <p:cNvSpPr txBox="1"/>
          <p:nvPr/>
        </p:nvSpPr>
        <p:spPr>
          <a:xfrm>
            <a:off x="4648850" y="4740777"/>
            <a:ext cx="2949354" cy="1508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2400" b="1" u="sng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Negative brand mention inside rap music</a:t>
            </a:r>
          </a:p>
          <a:p>
            <a:pPr lvl="0" algn="ctr"/>
            <a:endParaRPr lang="en-US" sz="2000" b="1" u="sng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201;p5"/>
          <p:cNvSpPr txBox="1"/>
          <p:nvPr/>
        </p:nvSpPr>
        <p:spPr>
          <a:xfrm>
            <a:off x="8706640" y="1334288"/>
            <a:ext cx="3414829" cy="89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40FF"/>
                </a:solidFill>
                <a:ea typeface="Calibri"/>
                <a:cs typeface="Calibri"/>
                <a:sym typeface="Calibri"/>
              </a:rPr>
              <a:t>Non-orchestrated </a:t>
            </a:r>
            <a:r>
              <a:rPr lang="en-US" b="1" dirty="0" smtClean="0">
                <a:ea typeface="Calibri"/>
                <a:cs typeface="Calibri"/>
                <a:sym typeface="Calibri"/>
              </a:rPr>
              <a:t>brand </a:t>
            </a:r>
            <a:r>
              <a:rPr lang="en-US" b="1" dirty="0">
                <a:ea typeface="Calibri"/>
                <a:cs typeface="Calibri"/>
                <a:sym typeface="Calibri"/>
              </a:rPr>
              <a:t>crafting </a:t>
            </a:r>
          </a:p>
          <a:p>
            <a:pPr lvl="0" algn="ctr"/>
            <a:r>
              <a:rPr lang="en-US" b="1" dirty="0" smtClean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 outside</a:t>
            </a:r>
            <a:r>
              <a:rPr lang="en-US" b="1" dirty="0" smtClean="0">
                <a:solidFill>
                  <a:schemeClr val="accent6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smtClean="0">
                <a:ea typeface="Calibri"/>
                <a:cs typeface="Calibri"/>
                <a:sym typeface="Calibri"/>
              </a:rPr>
              <a:t>cultural content</a:t>
            </a:r>
            <a:endParaRPr lang="en-US" sz="1100" b="1" dirty="0">
              <a:ea typeface="Calibri"/>
              <a:cs typeface="Calibri"/>
              <a:sym typeface="Calibri"/>
            </a:endParaRPr>
          </a:p>
          <a:p>
            <a:pPr lvl="0" algn="ctr"/>
            <a:endParaRPr sz="1600" i="1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201;p5"/>
          <p:cNvSpPr txBox="1"/>
          <p:nvPr/>
        </p:nvSpPr>
        <p:spPr>
          <a:xfrm>
            <a:off x="348347" y="1387083"/>
            <a:ext cx="3127315" cy="89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b="1" dirty="0">
                <a:solidFill>
                  <a:srgbClr val="FF40FF"/>
                </a:solidFill>
                <a:ea typeface="Calibri"/>
                <a:cs typeface="Calibri"/>
                <a:sym typeface="Calibri"/>
              </a:rPr>
              <a:t>Orchestrated </a:t>
            </a:r>
            <a:r>
              <a:rPr lang="en-US" b="1" dirty="0" smtClean="0">
                <a:ea typeface="Calibri"/>
                <a:cs typeface="Calibri"/>
                <a:sym typeface="Calibri"/>
              </a:rPr>
              <a:t>brand crafting </a:t>
            </a:r>
            <a:r>
              <a:rPr lang="en-US" b="1" u="sng" dirty="0" smtClean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inside</a:t>
            </a:r>
            <a:r>
              <a:rPr lang="en-US" b="1" u="sng" dirty="0" smtClean="0">
                <a:solidFill>
                  <a:schemeClr val="accent6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smtClean="0">
                <a:ea typeface="Calibri"/>
                <a:cs typeface="Calibri"/>
                <a:sym typeface="Calibri"/>
              </a:rPr>
              <a:t>cultural content</a:t>
            </a:r>
            <a:endParaRPr lang="fr-FR" sz="1600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1600" i="1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23161" y="3907950"/>
            <a:ext cx="3740096" cy="2279336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Google Shape;201;p5"/>
          <p:cNvSpPr txBox="1"/>
          <p:nvPr/>
        </p:nvSpPr>
        <p:spPr>
          <a:xfrm>
            <a:off x="4611683" y="4068226"/>
            <a:ext cx="2949354" cy="89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FF2F92"/>
                </a:solidFill>
                <a:ea typeface="Calibri"/>
                <a:cs typeface="Calibri"/>
                <a:sym typeface="Calibri"/>
              </a:rPr>
              <a:t>GAP</a:t>
            </a:r>
            <a:endParaRPr lang="en-US" sz="3600" b="1" u="sng" dirty="0" smtClean="0">
              <a:solidFill>
                <a:srgbClr val="FF2F92"/>
              </a:solidFill>
              <a:ea typeface="Calibri"/>
              <a:cs typeface="Calibri"/>
              <a:sym typeface="Calibri"/>
            </a:endParaRPr>
          </a:p>
          <a:p>
            <a:pPr lvl="0" algn="ctr"/>
            <a:endParaRPr lang="en-US" sz="2000" b="1" u="sng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28588" y="1696500"/>
            <a:ext cx="1431432" cy="10605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321816" y="1680583"/>
            <a:ext cx="1384824" cy="10516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Google Shape;201;p5"/>
          <p:cNvSpPr txBox="1"/>
          <p:nvPr/>
        </p:nvSpPr>
        <p:spPr>
          <a:xfrm>
            <a:off x="4448586" y="2943532"/>
            <a:ext cx="3112451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40FF"/>
                </a:solidFill>
                <a:ea typeface="Calibri"/>
                <a:cs typeface="Calibri"/>
                <a:sym typeface="Calibri"/>
              </a:rPr>
              <a:t>Non-orchestrated</a:t>
            </a:r>
            <a:r>
              <a:rPr lang="en-US" b="1" dirty="0" smtClean="0">
                <a:solidFill>
                  <a:srgbClr val="FF40F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smtClean="0">
                <a:ea typeface="Calibri"/>
                <a:cs typeface="Calibri"/>
                <a:sym typeface="Calibri"/>
              </a:rPr>
              <a:t>brand </a:t>
            </a:r>
            <a:r>
              <a:rPr lang="en-US" b="1" dirty="0">
                <a:ea typeface="Calibri"/>
                <a:cs typeface="Calibri"/>
                <a:sym typeface="Calibri"/>
              </a:rPr>
              <a:t>crafting </a:t>
            </a:r>
          </a:p>
          <a:p>
            <a:pPr algn="ctr"/>
            <a:r>
              <a:rPr lang="en-US" b="1" u="sng" dirty="0" smtClean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 inside</a:t>
            </a:r>
            <a:r>
              <a:rPr lang="en-US" b="1" u="sng" dirty="0" smtClean="0">
                <a:solidFill>
                  <a:schemeClr val="accent6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smtClean="0">
                <a:ea typeface="Calibri"/>
                <a:cs typeface="Calibri"/>
                <a:sym typeface="Calibri"/>
              </a:rPr>
              <a:t>cultural content</a:t>
            </a:r>
            <a:endParaRPr lang="fr-FR" sz="1600" dirty="0">
              <a:ea typeface="Calibri"/>
              <a:cs typeface="Calibri"/>
              <a:sym typeface="Calibri"/>
            </a:endParaRPr>
          </a:p>
          <a:p>
            <a:pPr lvl="0" algn="ctr"/>
            <a:endParaRPr sz="1600" i="1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203;p5"/>
          <p:cNvSpPr txBox="1"/>
          <p:nvPr/>
        </p:nvSpPr>
        <p:spPr>
          <a:xfrm>
            <a:off x="9103639" y="4607305"/>
            <a:ext cx="2681666" cy="221595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400" b="1" u="sng" dirty="0" smtClean="0"/>
              <a:t>Brand mention</a:t>
            </a:r>
          </a:p>
          <a:p>
            <a:endParaRPr lang="en-US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Spontaneous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use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of brands as subtle cues to represent their selves</a:t>
            </a:r>
          </a:p>
          <a:p>
            <a:endParaRPr lang="en-US" sz="1400" i="1" dirty="0"/>
          </a:p>
          <a:p>
            <a:r>
              <a:rPr lang="en-US" sz="1400" i="1" dirty="0" smtClean="0">
                <a:solidFill>
                  <a:schemeClr val="accent1"/>
                </a:solidFill>
              </a:rPr>
              <a:t>(Hollenbeck and </a:t>
            </a:r>
            <a:r>
              <a:rPr lang="en-US" sz="1400" i="1" dirty="0" err="1" smtClean="0">
                <a:solidFill>
                  <a:schemeClr val="accent1"/>
                </a:solidFill>
              </a:rPr>
              <a:t>Kaikati</a:t>
            </a:r>
            <a:r>
              <a:rPr lang="en-US" sz="1400" i="1" dirty="0" smtClean="0">
                <a:solidFill>
                  <a:schemeClr val="accent1"/>
                </a:solidFill>
              </a:rPr>
              <a:t>, 2012)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470196" y="6520818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fr-FR" sz="1200" dirty="0" smtClean="0">
                <a:solidFill>
                  <a:schemeClr val="tx1">
                    <a:tint val="75000"/>
                  </a:schemeClr>
                </a:solidFill>
              </a:rPr>
              <a:t>CBR-2022</a:t>
            </a:r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0" name="Google Shape;271;p12"/>
          <p:cNvSpPr txBox="1">
            <a:spLocks/>
          </p:cNvSpPr>
          <p:nvPr/>
        </p:nvSpPr>
        <p:spPr>
          <a:xfrm>
            <a:off x="11612304" y="631105"/>
            <a:ext cx="542313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accent2"/>
                </a:solidFill>
              </a:rPr>
              <a:t>2</a:t>
            </a:r>
            <a:r>
              <a:rPr lang="mr-IN" b="1" dirty="0" smtClean="0">
                <a:solidFill>
                  <a:schemeClr val="accent2"/>
                </a:solidFill>
              </a:rPr>
              <a:t>/7</a:t>
            </a:r>
            <a:endParaRPr lang="mr-IN" b="1" dirty="0">
              <a:solidFill>
                <a:schemeClr val="accent2"/>
              </a:solidFill>
            </a:endParaRPr>
          </a:p>
        </p:txBody>
      </p:sp>
      <p:sp>
        <p:nvSpPr>
          <p:cNvPr id="61" name="Google Shape;102;p2"/>
          <p:cNvSpPr/>
          <p:nvPr/>
        </p:nvSpPr>
        <p:spPr>
          <a:xfrm>
            <a:off x="0" y="11220"/>
            <a:ext cx="2053193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103;p2"/>
          <p:cNvSpPr/>
          <p:nvPr/>
        </p:nvSpPr>
        <p:spPr>
          <a:xfrm>
            <a:off x="10156568" y="12153"/>
            <a:ext cx="2034486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04;p2"/>
          <p:cNvSpPr/>
          <p:nvPr/>
        </p:nvSpPr>
        <p:spPr>
          <a:xfrm>
            <a:off x="8158519" y="13089"/>
            <a:ext cx="1998049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05;p2"/>
          <p:cNvSpPr/>
          <p:nvPr/>
        </p:nvSpPr>
        <p:spPr>
          <a:xfrm>
            <a:off x="6123527" y="8415"/>
            <a:ext cx="2034981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106;p2"/>
          <p:cNvSpPr/>
          <p:nvPr/>
        </p:nvSpPr>
        <p:spPr>
          <a:xfrm>
            <a:off x="4087668" y="9348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107;p2"/>
          <p:cNvSpPr/>
          <p:nvPr/>
        </p:nvSpPr>
        <p:spPr>
          <a:xfrm>
            <a:off x="2052255" y="10281"/>
            <a:ext cx="2036365" cy="622690"/>
          </a:xfrm>
          <a:prstGeom prst="flowChartProcess">
            <a:avLst/>
          </a:prstGeom>
          <a:solidFill>
            <a:schemeClr val="accent2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108;p2"/>
          <p:cNvSpPr txBox="1"/>
          <p:nvPr/>
        </p:nvSpPr>
        <p:spPr>
          <a:xfrm>
            <a:off x="111725" y="23741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109;p2"/>
          <p:cNvSpPr txBox="1"/>
          <p:nvPr/>
        </p:nvSpPr>
        <p:spPr>
          <a:xfrm>
            <a:off x="10299031" y="12554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6-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Implications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114;p2"/>
          <p:cNvSpPr txBox="1"/>
          <p:nvPr/>
        </p:nvSpPr>
        <p:spPr>
          <a:xfrm>
            <a:off x="2254999" y="131584"/>
            <a:ext cx="170445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n-US" b="1" dirty="0" smtClean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Literature</a:t>
            </a:r>
            <a:endParaRPr lang="en-US" b="1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117;p2"/>
          <p:cNvSpPr txBox="1"/>
          <p:nvPr/>
        </p:nvSpPr>
        <p:spPr>
          <a:xfrm>
            <a:off x="8305315" y="13871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5-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Results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224;gf2073c7d4b_0_1"/>
          <p:cNvSpPr txBox="1"/>
          <p:nvPr/>
        </p:nvSpPr>
        <p:spPr>
          <a:xfrm>
            <a:off x="4017110" y="25217"/>
            <a:ext cx="218077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3-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Research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Ques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&amp; Theoretical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framework</a:t>
            </a:r>
          </a:p>
        </p:txBody>
      </p:sp>
      <p:sp>
        <p:nvSpPr>
          <p:cNvPr id="72" name="Google Shape;223;gf2073c7d4b_0_1"/>
          <p:cNvSpPr txBox="1"/>
          <p:nvPr/>
        </p:nvSpPr>
        <p:spPr>
          <a:xfrm>
            <a:off x="6166696" y="112926"/>
            <a:ext cx="18950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-Research Design 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42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6" grpId="0"/>
      <p:bldP spid="2" grpId="0" animBg="1"/>
      <p:bldP spid="37" grpId="0"/>
      <p:bldP spid="48" grpId="0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"/>
          <p:cNvSpPr txBox="1"/>
          <p:nvPr/>
        </p:nvSpPr>
        <p:spPr>
          <a:xfrm>
            <a:off x="340987" y="1861906"/>
            <a:ext cx="427257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 smtClean="0"/>
              <a:t>How d</a:t>
            </a:r>
            <a:r>
              <a:rPr lang="en-GB" sz="2400" b="1" dirty="0" smtClean="0"/>
              <a:t>o </a:t>
            </a:r>
            <a:r>
              <a:rPr lang="en-GB" sz="2400" b="1" dirty="0" smtClean="0"/>
              <a:t>brand mentions delivered by rappers in their song influence the brand?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b="1" dirty="0" smtClean="0"/>
          </a:p>
          <a:p>
            <a:pPr marL="457200" lvl="0" indent="-457200">
              <a:buFont typeface="+mj-lt"/>
              <a:buAutoNum type="arabicPeriod"/>
            </a:pPr>
            <a:endParaRPr lang="en-GB" sz="24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 smtClean="0"/>
              <a:t>How d</a:t>
            </a:r>
            <a:r>
              <a:rPr lang="en-GB" sz="2400" b="1" dirty="0" smtClean="0"/>
              <a:t>o </a:t>
            </a:r>
            <a:r>
              <a:rPr lang="en-GB" sz="2400" b="1" dirty="0" smtClean="0"/>
              <a:t>brand mentions delivered by rappers in their song influence the rapper?</a:t>
            </a:r>
          </a:p>
        </p:txBody>
      </p:sp>
      <p:pic>
        <p:nvPicPr>
          <p:cNvPr id="249" name="Google Shape;24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48" y="6324600"/>
            <a:ext cx="1493031" cy="4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97602" y="1116281"/>
            <a:ext cx="2695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u="sng" dirty="0" smtClean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Research Questions</a:t>
            </a:r>
            <a:endParaRPr lang="en-US" sz="2400" u="sng" dirty="0"/>
          </a:p>
        </p:txBody>
      </p:sp>
      <p:sp>
        <p:nvSpPr>
          <p:cNvPr id="20" name="Rectangle 19"/>
          <p:cNvSpPr/>
          <p:nvPr/>
        </p:nvSpPr>
        <p:spPr>
          <a:xfrm>
            <a:off x="5470196" y="6520818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fr-FR" sz="1200" dirty="0" smtClean="0">
                <a:solidFill>
                  <a:schemeClr val="tx1">
                    <a:tint val="75000"/>
                  </a:schemeClr>
                </a:solidFill>
              </a:rPr>
              <a:t>CBR-2022</a:t>
            </a:r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9" name="Google Shape;277;p12"/>
          <p:cNvSpPr/>
          <p:nvPr/>
        </p:nvSpPr>
        <p:spPr>
          <a:xfrm>
            <a:off x="5838974" y="2033610"/>
            <a:ext cx="2604914" cy="148248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Boomerang effect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80;p12"/>
          <p:cNvSpPr/>
          <p:nvPr/>
        </p:nvSpPr>
        <p:spPr>
          <a:xfrm>
            <a:off x="5640548" y="1861906"/>
            <a:ext cx="746516" cy="71323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83;p12"/>
          <p:cNvSpPr/>
          <p:nvPr/>
        </p:nvSpPr>
        <p:spPr>
          <a:xfrm>
            <a:off x="5838974" y="3645540"/>
            <a:ext cx="2604914" cy="209139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</a:t>
            </a:r>
            <a:r>
              <a:rPr lang="en-US" sz="1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 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 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generates </a:t>
            </a:r>
            <a:r>
              <a:rPr lang="en-US" sz="14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opposite attitude or behavior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was originally intended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(Cho and Salomon, 2007; </a:t>
            </a:r>
            <a:r>
              <a:rPr lang="en-US" sz="11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Hovland</a:t>
            </a:r>
            <a:r>
              <a:rPr lang="en-US" sz="11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, Janis, and Kelly, 1953)</a:t>
            </a:r>
            <a:endParaRPr dirty="0"/>
          </a:p>
        </p:txBody>
      </p:sp>
      <p:sp>
        <p:nvSpPr>
          <p:cNvPr id="23" name="Google Shape;279;p12"/>
          <p:cNvSpPr/>
          <p:nvPr/>
        </p:nvSpPr>
        <p:spPr>
          <a:xfrm>
            <a:off x="9360919" y="2082696"/>
            <a:ext cx="2604914" cy="137058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 algn="ctr"/>
            <a:endParaRPr lang="en-US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  Meaning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transfer </a:t>
            </a:r>
            <a:r>
              <a:rPr lang="en-US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 theory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(reverse/ reciprocal) </a:t>
            </a:r>
          </a:p>
        </p:txBody>
      </p:sp>
      <p:sp>
        <p:nvSpPr>
          <p:cNvPr id="24" name="Google Shape;282;p12"/>
          <p:cNvSpPr/>
          <p:nvPr/>
        </p:nvSpPr>
        <p:spPr>
          <a:xfrm>
            <a:off x="9165289" y="1910992"/>
            <a:ext cx="746516" cy="71323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85;p12"/>
          <p:cNvSpPr/>
          <p:nvPr/>
        </p:nvSpPr>
        <p:spPr>
          <a:xfrm>
            <a:off x="9360919" y="3626860"/>
            <a:ext cx="2604914" cy="209139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Meanings in society are transferred </a:t>
            </a:r>
            <a:r>
              <a:rPr lang="en-US" sz="14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from the culture to the celebrity and from the celebrity to the endorsed product</a:t>
            </a:r>
            <a:r>
              <a:rPr lang="en-US" sz="1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via associative learning </a:t>
            </a:r>
            <a:endParaRPr lang="en-US" sz="1400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1100" i="1" dirty="0" smtClean="0">
                <a:solidFill>
                  <a:srgbClr val="7F7F7F"/>
                </a:solidFill>
                <a:ea typeface="Calibri"/>
                <a:cs typeface="Calibri"/>
                <a:sym typeface="Calibri"/>
              </a:rPr>
              <a:t>(</a:t>
            </a:r>
            <a:r>
              <a:rPr lang="en-US" sz="1100" i="1" dirty="0">
                <a:solidFill>
                  <a:srgbClr val="7F7F7F"/>
                </a:solidFill>
                <a:ea typeface="Calibri"/>
                <a:cs typeface="Calibri"/>
                <a:sym typeface="Calibri"/>
              </a:rPr>
              <a:t>McCracken, 1986) </a:t>
            </a:r>
            <a:endParaRPr lang="en-US" sz="1200" i="1" dirty="0">
              <a:solidFill>
                <a:srgbClr val="7F7F7F"/>
              </a:solidFill>
              <a:ea typeface="Calibri"/>
              <a:cs typeface="Calibri"/>
              <a:sym typeface="Calibri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125266" y="2277767"/>
            <a:ext cx="0" cy="2650597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Google Shape;271;p12"/>
          <p:cNvSpPr txBox="1">
            <a:spLocks/>
          </p:cNvSpPr>
          <p:nvPr/>
        </p:nvSpPr>
        <p:spPr>
          <a:xfrm>
            <a:off x="11612304" y="631105"/>
            <a:ext cx="542313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accent2"/>
                </a:solidFill>
              </a:rPr>
              <a:t>3</a:t>
            </a:r>
            <a:r>
              <a:rPr lang="mr-IN" b="1" dirty="0" smtClean="0">
                <a:solidFill>
                  <a:schemeClr val="accent2"/>
                </a:solidFill>
              </a:rPr>
              <a:t>/7</a:t>
            </a:r>
            <a:endParaRPr lang="mr-IN" b="1" dirty="0">
              <a:solidFill>
                <a:schemeClr val="accent2"/>
              </a:solidFill>
            </a:endParaRPr>
          </a:p>
        </p:txBody>
      </p:sp>
      <p:sp>
        <p:nvSpPr>
          <p:cNvPr id="40" name="Google Shape;102;p2"/>
          <p:cNvSpPr/>
          <p:nvPr/>
        </p:nvSpPr>
        <p:spPr>
          <a:xfrm>
            <a:off x="0" y="11220"/>
            <a:ext cx="2053193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03;p2"/>
          <p:cNvSpPr/>
          <p:nvPr/>
        </p:nvSpPr>
        <p:spPr>
          <a:xfrm>
            <a:off x="10156568" y="12153"/>
            <a:ext cx="2034486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04;p2"/>
          <p:cNvSpPr/>
          <p:nvPr/>
        </p:nvSpPr>
        <p:spPr>
          <a:xfrm>
            <a:off x="8158519" y="13089"/>
            <a:ext cx="1998049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105;p2"/>
          <p:cNvSpPr/>
          <p:nvPr/>
        </p:nvSpPr>
        <p:spPr>
          <a:xfrm>
            <a:off x="6123527" y="8415"/>
            <a:ext cx="2034981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106;p2"/>
          <p:cNvSpPr/>
          <p:nvPr/>
        </p:nvSpPr>
        <p:spPr>
          <a:xfrm>
            <a:off x="4087668" y="9348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107;p2"/>
          <p:cNvSpPr/>
          <p:nvPr/>
        </p:nvSpPr>
        <p:spPr>
          <a:xfrm>
            <a:off x="2052255" y="10281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108;p2"/>
          <p:cNvSpPr txBox="1"/>
          <p:nvPr/>
        </p:nvSpPr>
        <p:spPr>
          <a:xfrm>
            <a:off x="111725" y="23741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109;p2"/>
          <p:cNvSpPr txBox="1"/>
          <p:nvPr/>
        </p:nvSpPr>
        <p:spPr>
          <a:xfrm>
            <a:off x="10299031" y="12554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6-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Implications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114;p2"/>
          <p:cNvSpPr txBox="1"/>
          <p:nvPr/>
        </p:nvSpPr>
        <p:spPr>
          <a:xfrm>
            <a:off x="2254999" y="131584"/>
            <a:ext cx="170445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Literature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117;p2"/>
          <p:cNvSpPr txBox="1"/>
          <p:nvPr/>
        </p:nvSpPr>
        <p:spPr>
          <a:xfrm>
            <a:off x="8305315" y="13871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5-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Results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224;gf2073c7d4b_0_1"/>
          <p:cNvSpPr txBox="1"/>
          <p:nvPr/>
        </p:nvSpPr>
        <p:spPr>
          <a:xfrm>
            <a:off x="4017110" y="25217"/>
            <a:ext cx="2180776" cy="6001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5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3- </a:t>
            </a:r>
            <a:r>
              <a:rPr lang="en-US" sz="1650" b="1" dirty="0" smtClean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Research Ques &amp; Theoretical </a:t>
            </a:r>
            <a:r>
              <a:rPr lang="en-US" sz="165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framework</a:t>
            </a:r>
          </a:p>
        </p:txBody>
      </p:sp>
      <p:sp>
        <p:nvSpPr>
          <p:cNvPr id="51" name="Google Shape;223;gf2073c7d4b_0_1"/>
          <p:cNvSpPr txBox="1"/>
          <p:nvPr/>
        </p:nvSpPr>
        <p:spPr>
          <a:xfrm>
            <a:off x="6166696" y="112926"/>
            <a:ext cx="18950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-Research Design 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9917" y="1095133"/>
            <a:ext cx="3104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u="sng" dirty="0" smtClean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Theoretical framework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9536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224;gf2073c7d4b_0_1"/>
          <p:cNvSpPr txBox="1"/>
          <p:nvPr/>
        </p:nvSpPr>
        <p:spPr>
          <a:xfrm>
            <a:off x="4017110" y="25217"/>
            <a:ext cx="218077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3-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Research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Ques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&amp; Theoretical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framework</a:t>
            </a:r>
          </a:p>
        </p:txBody>
      </p:sp>
      <p:pic>
        <p:nvPicPr>
          <p:cNvPr id="269" name="Google Shape;2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48" y="6324600"/>
            <a:ext cx="1493031" cy="4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12"/>
          <p:cNvSpPr txBox="1">
            <a:spLocks noGrp="1"/>
          </p:cNvSpPr>
          <p:nvPr>
            <p:ph type="sldNum" idx="12"/>
          </p:nvPr>
        </p:nvSpPr>
        <p:spPr>
          <a:xfrm>
            <a:off x="8638170" y="643269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23" name="Rectangle 22"/>
          <p:cNvSpPr/>
          <p:nvPr/>
        </p:nvSpPr>
        <p:spPr>
          <a:xfrm>
            <a:off x="5470196" y="6520818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fr-FR" sz="1200" dirty="0" smtClean="0">
                <a:solidFill>
                  <a:schemeClr val="tx1">
                    <a:tint val="75000"/>
                  </a:schemeClr>
                </a:solidFill>
              </a:rPr>
              <a:t>CBR-2022</a:t>
            </a:r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330644" y="3807769"/>
            <a:ext cx="2488165" cy="11443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/>
                </a:solidFill>
              </a:rPr>
              <a:t>Valence of </a:t>
            </a:r>
            <a:r>
              <a:rPr lang="en-US" sz="1600" b="1" dirty="0">
                <a:solidFill>
                  <a:schemeClr val="tx1"/>
                </a:solidFill>
              </a:rPr>
              <a:t>brand mention emitted by the rapper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12473" y="5815485"/>
            <a:ext cx="1209543" cy="4789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accent2"/>
                </a:solidFill>
              </a:rPr>
              <a:t>Positive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609266" y="5815485"/>
            <a:ext cx="1209543" cy="4789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accent2"/>
                </a:solidFill>
              </a:rPr>
              <a:t>Negative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937606" y="4980395"/>
            <a:ext cx="591696" cy="8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563806" y="4978569"/>
            <a:ext cx="658280" cy="778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Google Shape;411;gf2073c7d4b_1_127"/>
          <p:cNvSpPr txBox="1"/>
          <p:nvPr/>
        </p:nvSpPr>
        <p:spPr>
          <a:xfrm>
            <a:off x="111725" y="1476784"/>
            <a:ext cx="11544900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Online questionnaire </a:t>
            </a: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Wingdings"/>
              </a:rPr>
              <a:t> 420 respondents.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u="sng" dirty="0" smtClean="0">
              <a:solidFill>
                <a:schemeClr val="accent1"/>
              </a:solidFill>
              <a:latin typeface="Calibri"/>
              <a:ea typeface="Calibri"/>
              <a:cs typeface="Calibri"/>
              <a:sym typeface="Wingdings"/>
            </a:endParaRPr>
          </a:p>
          <a:p>
            <a:pPr marL="342900" lvl="0" indent="-342900">
              <a:buFont typeface="Wingdings" charset="2"/>
              <a:buChar char="ü"/>
            </a:pPr>
            <a:r>
              <a:rPr lang="en-US" sz="2800" b="1" u="sng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Wingdings"/>
              </a:rPr>
              <a:t>2 (brand mention: negative vs positive) </a:t>
            </a:r>
            <a:r>
              <a:rPr lang="en-US" sz="2800" b="1" u="sng" dirty="0" smtClean="0">
                <a:solidFill>
                  <a:srgbClr val="7030A0"/>
                </a:solidFill>
                <a:ea typeface="Calibri"/>
                <a:cs typeface="Calibri"/>
                <a:sym typeface="Wingdings"/>
              </a:rPr>
              <a:t>Between-subjects experimental design.</a:t>
            </a:r>
            <a:r>
              <a:rPr lang="en-US" sz="2800" b="1" u="sng" dirty="0" smtClean="0">
                <a:solidFill>
                  <a:schemeClr val="accent1"/>
                </a:solidFill>
                <a:ea typeface="Calibri"/>
                <a:cs typeface="Calibri"/>
                <a:sym typeface="Wingdings"/>
              </a:rPr>
              <a:t> </a:t>
            </a:r>
            <a:endParaRPr lang="en-US" sz="2800" b="1" u="sng" dirty="0" smtClean="0">
              <a:solidFill>
                <a:schemeClr val="accent1"/>
              </a:solidFill>
              <a:latin typeface="Calibri"/>
              <a:ea typeface="Calibri"/>
              <a:cs typeface="Calibri"/>
              <a:sym typeface="Wingding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Wingdings"/>
              </a:rPr>
              <a:t>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-288235" y="7553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7" name="Google Shape;271;p12"/>
          <p:cNvSpPr txBox="1">
            <a:spLocks/>
          </p:cNvSpPr>
          <p:nvPr/>
        </p:nvSpPr>
        <p:spPr>
          <a:xfrm>
            <a:off x="11612304" y="631105"/>
            <a:ext cx="542313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accent2"/>
                </a:solidFill>
              </a:rPr>
              <a:t>4</a:t>
            </a:r>
            <a:r>
              <a:rPr lang="mr-IN" b="1" dirty="0" smtClean="0">
                <a:solidFill>
                  <a:schemeClr val="accent2"/>
                </a:solidFill>
              </a:rPr>
              <a:t>/7</a:t>
            </a:r>
            <a:endParaRPr lang="mr-IN" b="1" dirty="0">
              <a:solidFill>
                <a:schemeClr val="accent2"/>
              </a:solidFill>
            </a:endParaRPr>
          </a:p>
        </p:txBody>
      </p:sp>
      <p:sp>
        <p:nvSpPr>
          <p:cNvPr id="68" name="Google Shape;102;p2"/>
          <p:cNvSpPr/>
          <p:nvPr/>
        </p:nvSpPr>
        <p:spPr>
          <a:xfrm>
            <a:off x="0" y="11220"/>
            <a:ext cx="2053193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103;p2"/>
          <p:cNvSpPr/>
          <p:nvPr/>
        </p:nvSpPr>
        <p:spPr>
          <a:xfrm>
            <a:off x="10156568" y="12153"/>
            <a:ext cx="2034486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104;p2"/>
          <p:cNvSpPr/>
          <p:nvPr/>
        </p:nvSpPr>
        <p:spPr>
          <a:xfrm>
            <a:off x="8158519" y="13089"/>
            <a:ext cx="1998049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105;p2"/>
          <p:cNvSpPr/>
          <p:nvPr/>
        </p:nvSpPr>
        <p:spPr>
          <a:xfrm>
            <a:off x="6142245" y="8415"/>
            <a:ext cx="2034981" cy="622690"/>
          </a:xfrm>
          <a:prstGeom prst="flowChartProcess">
            <a:avLst/>
          </a:prstGeom>
          <a:solidFill>
            <a:schemeClr val="accent2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106;p2"/>
          <p:cNvSpPr/>
          <p:nvPr/>
        </p:nvSpPr>
        <p:spPr>
          <a:xfrm>
            <a:off x="4087668" y="9348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107;p2"/>
          <p:cNvSpPr/>
          <p:nvPr/>
        </p:nvSpPr>
        <p:spPr>
          <a:xfrm>
            <a:off x="2052255" y="10281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108;p2"/>
          <p:cNvSpPr txBox="1"/>
          <p:nvPr/>
        </p:nvSpPr>
        <p:spPr>
          <a:xfrm>
            <a:off x="111725" y="23741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09;p2"/>
          <p:cNvSpPr txBox="1"/>
          <p:nvPr/>
        </p:nvSpPr>
        <p:spPr>
          <a:xfrm>
            <a:off x="10299031" y="12554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6-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Implications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114;p2"/>
          <p:cNvSpPr txBox="1"/>
          <p:nvPr/>
        </p:nvSpPr>
        <p:spPr>
          <a:xfrm>
            <a:off x="2254999" y="131584"/>
            <a:ext cx="170445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Literature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117;p2"/>
          <p:cNvSpPr txBox="1"/>
          <p:nvPr/>
        </p:nvSpPr>
        <p:spPr>
          <a:xfrm>
            <a:off x="8305315" y="13871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5- </a:t>
            </a:r>
            <a:r>
              <a:rPr lang="en-US" sz="1800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223;gf2073c7d4b_0_1"/>
          <p:cNvSpPr txBox="1"/>
          <p:nvPr/>
        </p:nvSpPr>
        <p:spPr>
          <a:xfrm>
            <a:off x="6157905" y="126487"/>
            <a:ext cx="195569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b="1" dirty="0" smtClean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-Research Design </a:t>
            </a:r>
            <a:endParaRPr lang="en-US" b="1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4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48" y="6324600"/>
            <a:ext cx="1493031" cy="4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5470196" y="6520818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fr-FR" sz="1200" dirty="0" smtClean="0">
                <a:solidFill>
                  <a:schemeClr val="tx1">
                    <a:tint val="75000"/>
                  </a:schemeClr>
                </a:solidFill>
              </a:rPr>
              <a:t>CBR-2022</a:t>
            </a:r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4" name="Google Shape;108;p2"/>
          <p:cNvSpPr txBox="1"/>
          <p:nvPr/>
        </p:nvSpPr>
        <p:spPr>
          <a:xfrm>
            <a:off x="111725" y="23741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b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-288235" y="7553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2" name="Google Shape;464;gf7daeddfc1_0_108"/>
          <p:cNvSpPr/>
          <p:nvPr/>
        </p:nvSpPr>
        <p:spPr>
          <a:xfrm>
            <a:off x="2570483" y="3288892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" name="Google Shape;473;gf7daeddfc1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48" y="6353738"/>
            <a:ext cx="1493031" cy="4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479;gf7daeddfc1_0_108"/>
          <p:cNvSpPr/>
          <p:nvPr/>
        </p:nvSpPr>
        <p:spPr>
          <a:xfrm>
            <a:off x="210325" y="1227498"/>
            <a:ext cx="11832300" cy="67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H1: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negative brand mention delivered by a rapper influences more positively the consumer reactions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towards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brand than a positive brand mention.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480;gf7daeddfc1_0_108"/>
          <p:cNvSpPr txBox="1"/>
          <p:nvPr/>
        </p:nvSpPr>
        <p:spPr>
          <a:xfrm>
            <a:off x="369097" y="5520910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0,010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481;gf7daeddfc1_0_108"/>
          <p:cNvSpPr txBox="1"/>
          <p:nvPr/>
        </p:nvSpPr>
        <p:spPr>
          <a:xfrm>
            <a:off x="2740254" y="5520910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0,005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482;gf7daeddfc1_0_108"/>
          <p:cNvSpPr txBox="1"/>
          <p:nvPr/>
        </p:nvSpPr>
        <p:spPr>
          <a:xfrm>
            <a:off x="5111411" y="5520910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0,012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483;gf7daeddfc1_0_108"/>
          <p:cNvSpPr txBox="1"/>
          <p:nvPr/>
        </p:nvSpPr>
        <p:spPr>
          <a:xfrm>
            <a:off x="7482568" y="5520910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0,013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484;gf7daeddfc1_0_108"/>
          <p:cNvSpPr txBox="1"/>
          <p:nvPr/>
        </p:nvSpPr>
        <p:spPr>
          <a:xfrm>
            <a:off x="9668666" y="5520910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0,020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485;gf7daeddfc1_0_108"/>
          <p:cNvSpPr txBox="1"/>
          <p:nvPr/>
        </p:nvSpPr>
        <p:spPr>
          <a:xfrm>
            <a:off x="2872766" y="6070030"/>
            <a:ext cx="7648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➔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consumers resist the negative brand mention 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(Boomerang effect).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" name="Google Shape;486;gf7daeddfc1_0_108"/>
          <p:cNvCxnSpPr/>
          <p:nvPr/>
        </p:nvCxnSpPr>
        <p:spPr>
          <a:xfrm>
            <a:off x="275659" y="4933442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7" name="Google Shape;487;gf7daeddfc1_0_108"/>
          <p:cNvSpPr/>
          <p:nvPr/>
        </p:nvSpPr>
        <p:spPr>
          <a:xfrm>
            <a:off x="584000" y="3950665"/>
            <a:ext cx="393300" cy="982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488;gf7daeddfc1_0_108"/>
          <p:cNvSpPr/>
          <p:nvPr/>
        </p:nvSpPr>
        <p:spPr>
          <a:xfrm>
            <a:off x="1425175" y="4214740"/>
            <a:ext cx="393300" cy="71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489;gf7daeddfc1_0_108"/>
          <p:cNvSpPr txBox="1"/>
          <p:nvPr/>
        </p:nvSpPr>
        <p:spPr>
          <a:xfrm>
            <a:off x="504021" y="3717372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4,125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490;gf7daeddfc1_0_108"/>
          <p:cNvSpPr txBox="1"/>
          <p:nvPr/>
        </p:nvSpPr>
        <p:spPr>
          <a:xfrm>
            <a:off x="1329526" y="3937844"/>
            <a:ext cx="594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3,854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491;gf7daeddfc1_0_108"/>
          <p:cNvSpPr txBox="1"/>
          <p:nvPr/>
        </p:nvSpPr>
        <p:spPr>
          <a:xfrm>
            <a:off x="85540" y="3495400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72" name="Google Shape;492;gf7daeddfc1_0_108"/>
          <p:cNvSpPr/>
          <p:nvPr/>
        </p:nvSpPr>
        <p:spPr>
          <a:xfrm>
            <a:off x="131550" y="3310192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493;gf7daeddfc1_0_108"/>
          <p:cNvSpPr txBox="1"/>
          <p:nvPr/>
        </p:nvSpPr>
        <p:spPr>
          <a:xfrm>
            <a:off x="64356" y="3292394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Attitude toward the brand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494;gf7daeddfc1_0_108"/>
          <p:cNvSpPr/>
          <p:nvPr/>
        </p:nvSpPr>
        <p:spPr>
          <a:xfrm>
            <a:off x="5019416" y="3288892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495;gf7daeddfc1_0_108"/>
          <p:cNvSpPr/>
          <p:nvPr/>
        </p:nvSpPr>
        <p:spPr>
          <a:xfrm>
            <a:off x="7468349" y="3297230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496;gf7daeddfc1_0_108"/>
          <p:cNvSpPr/>
          <p:nvPr/>
        </p:nvSpPr>
        <p:spPr>
          <a:xfrm>
            <a:off x="9917282" y="3301399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7" name="Google Shape;497;gf7daeddfc1_0_108"/>
          <p:cNvCxnSpPr/>
          <p:nvPr/>
        </p:nvCxnSpPr>
        <p:spPr>
          <a:xfrm>
            <a:off x="2724592" y="4937611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8" name="Google Shape;498;gf7daeddfc1_0_108"/>
          <p:cNvSpPr/>
          <p:nvPr/>
        </p:nvSpPr>
        <p:spPr>
          <a:xfrm>
            <a:off x="3032925" y="3954840"/>
            <a:ext cx="393300" cy="982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499;gf7daeddfc1_0_108"/>
          <p:cNvSpPr/>
          <p:nvPr/>
        </p:nvSpPr>
        <p:spPr>
          <a:xfrm>
            <a:off x="3874100" y="4075265"/>
            <a:ext cx="393300" cy="86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500;gf7daeddfc1_0_108"/>
          <p:cNvSpPr txBox="1"/>
          <p:nvPr/>
        </p:nvSpPr>
        <p:spPr>
          <a:xfrm>
            <a:off x="2955872" y="3668015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4,202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501;gf7daeddfc1_0_108"/>
          <p:cNvSpPr txBox="1"/>
          <p:nvPr/>
        </p:nvSpPr>
        <p:spPr>
          <a:xfrm>
            <a:off x="2614724" y="4997440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Negative 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502;gf7daeddfc1_0_108"/>
          <p:cNvSpPr txBox="1"/>
          <p:nvPr/>
        </p:nvSpPr>
        <p:spPr>
          <a:xfrm>
            <a:off x="2534473" y="3499569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83" name="Google Shape;503;gf7daeddfc1_0_108"/>
          <p:cNvSpPr txBox="1"/>
          <p:nvPr/>
        </p:nvSpPr>
        <p:spPr>
          <a:xfrm>
            <a:off x="2513264" y="3272776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WOM about the brand</a:t>
            </a:r>
            <a:endParaRPr/>
          </a:p>
        </p:txBody>
      </p:sp>
      <p:sp>
        <p:nvSpPr>
          <p:cNvPr id="84" name="Google Shape;504;gf7daeddfc1_0_108"/>
          <p:cNvSpPr txBox="1"/>
          <p:nvPr/>
        </p:nvSpPr>
        <p:spPr>
          <a:xfrm>
            <a:off x="3646026" y="4978640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Positive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" name="Google Shape;505;gf7daeddfc1_0_108"/>
          <p:cNvCxnSpPr/>
          <p:nvPr/>
        </p:nvCxnSpPr>
        <p:spPr>
          <a:xfrm>
            <a:off x="5173525" y="4941780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6" name="Google Shape;506;gf7daeddfc1_0_108"/>
          <p:cNvSpPr/>
          <p:nvPr/>
        </p:nvSpPr>
        <p:spPr>
          <a:xfrm>
            <a:off x="5481875" y="4104691"/>
            <a:ext cx="393300" cy="862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507;gf7daeddfc1_0_108"/>
          <p:cNvSpPr/>
          <p:nvPr/>
        </p:nvSpPr>
        <p:spPr>
          <a:xfrm>
            <a:off x="6323042" y="4286323"/>
            <a:ext cx="393300" cy="65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508;gf7daeddfc1_0_108"/>
          <p:cNvSpPr txBox="1"/>
          <p:nvPr/>
        </p:nvSpPr>
        <p:spPr>
          <a:xfrm>
            <a:off x="5404804" y="3843713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4,050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509;gf7daeddfc1_0_108"/>
          <p:cNvSpPr txBox="1"/>
          <p:nvPr/>
        </p:nvSpPr>
        <p:spPr>
          <a:xfrm>
            <a:off x="6227178" y="4025836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3,690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510;gf7daeddfc1_0_108"/>
          <p:cNvSpPr txBox="1"/>
          <p:nvPr/>
        </p:nvSpPr>
        <p:spPr>
          <a:xfrm>
            <a:off x="4972806" y="3445613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91" name="Google Shape;511;gf7daeddfc1_0_108"/>
          <p:cNvSpPr txBox="1"/>
          <p:nvPr/>
        </p:nvSpPr>
        <p:spPr>
          <a:xfrm>
            <a:off x="4962197" y="3276945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Brand purchase intention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512;gf7daeddfc1_0_108"/>
          <p:cNvCxnSpPr/>
          <p:nvPr/>
        </p:nvCxnSpPr>
        <p:spPr>
          <a:xfrm>
            <a:off x="7622458" y="4945949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" name="Google Shape;513;gf7daeddfc1_0_108"/>
          <p:cNvSpPr/>
          <p:nvPr/>
        </p:nvSpPr>
        <p:spPr>
          <a:xfrm>
            <a:off x="7930802" y="3829342"/>
            <a:ext cx="393300" cy="1116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514;gf7daeddfc1_0_108"/>
          <p:cNvSpPr/>
          <p:nvPr/>
        </p:nvSpPr>
        <p:spPr>
          <a:xfrm>
            <a:off x="8771975" y="4025840"/>
            <a:ext cx="393300" cy="920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515;gf7daeddfc1_0_108"/>
          <p:cNvSpPr txBox="1"/>
          <p:nvPr/>
        </p:nvSpPr>
        <p:spPr>
          <a:xfrm>
            <a:off x="7853738" y="3615012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4,360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516;gf7daeddfc1_0_108"/>
          <p:cNvSpPr txBox="1"/>
          <p:nvPr/>
        </p:nvSpPr>
        <p:spPr>
          <a:xfrm>
            <a:off x="8694911" y="3806515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3,970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517;gf7daeddfc1_0_108"/>
          <p:cNvSpPr txBox="1"/>
          <p:nvPr/>
        </p:nvSpPr>
        <p:spPr>
          <a:xfrm>
            <a:off x="7432339" y="3431707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98" name="Google Shape;518;gf7daeddfc1_0_108"/>
          <p:cNvSpPr txBox="1"/>
          <p:nvPr/>
        </p:nvSpPr>
        <p:spPr>
          <a:xfrm>
            <a:off x="7411130" y="3281114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Support of the brand</a:t>
            </a:r>
            <a:endParaRPr/>
          </a:p>
        </p:txBody>
      </p:sp>
      <p:cxnSp>
        <p:nvCxnSpPr>
          <p:cNvPr id="99" name="Google Shape;519;gf7daeddfc1_0_108"/>
          <p:cNvCxnSpPr/>
          <p:nvPr/>
        </p:nvCxnSpPr>
        <p:spPr>
          <a:xfrm>
            <a:off x="10071391" y="4950118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0" name="Google Shape;520;gf7daeddfc1_0_108"/>
          <p:cNvSpPr/>
          <p:nvPr/>
        </p:nvSpPr>
        <p:spPr>
          <a:xfrm>
            <a:off x="10379735" y="3848079"/>
            <a:ext cx="393300" cy="11019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521;gf7daeddfc1_0_108"/>
          <p:cNvSpPr/>
          <p:nvPr/>
        </p:nvSpPr>
        <p:spPr>
          <a:xfrm>
            <a:off x="11220900" y="4087713"/>
            <a:ext cx="393300" cy="86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522;gf7daeddfc1_0_108"/>
          <p:cNvSpPr txBox="1"/>
          <p:nvPr/>
        </p:nvSpPr>
        <p:spPr>
          <a:xfrm>
            <a:off x="10302671" y="3618510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4,360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523;gf7daeddfc1_0_108"/>
          <p:cNvSpPr txBox="1"/>
          <p:nvPr/>
        </p:nvSpPr>
        <p:spPr>
          <a:xfrm>
            <a:off x="11172079" y="3853444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3,920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524;gf7daeddfc1_0_108"/>
          <p:cNvSpPr txBox="1"/>
          <p:nvPr/>
        </p:nvSpPr>
        <p:spPr>
          <a:xfrm>
            <a:off x="9881272" y="3435876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105" name="Google Shape;525;gf7daeddfc1_0_108"/>
          <p:cNvSpPr txBox="1"/>
          <p:nvPr/>
        </p:nvSpPr>
        <p:spPr>
          <a:xfrm>
            <a:off x="9860063" y="3285283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Pride toward the brand</a:t>
            </a:r>
            <a:endParaRPr/>
          </a:p>
        </p:txBody>
      </p:sp>
      <p:sp>
        <p:nvSpPr>
          <p:cNvPr id="106" name="Google Shape;526;gf7daeddfc1_0_108"/>
          <p:cNvSpPr txBox="1"/>
          <p:nvPr/>
        </p:nvSpPr>
        <p:spPr>
          <a:xfrm>
            <a:off x="3803377" y="3800762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3,971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527;gf7daeddfc1_0_108"/>
          <p:cNvSpPr txBox="1"/>
          <p:nvPr/>
        </p:nvSpPr>
        <p:spPr>
          <a:xfrm>
            <a:off x="5041537" y="4988540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Negative 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528;gf7daeddfc1_0_108"/>
          <p:cNvSpPr txBox="1"/>
          <p:nvPr/>
        </p:nvSpPr>
        <p:spPr>
          <a:xfrm>
            <a:off x="153899" y="4923215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Negative brand mention</a:t>
            </a:r>
            <a:endParaRPr sz="18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529;gf7daeddfc1_0_108"/>
          <p:cNvSpPr txBox="1"/>
          <p:nvPr/>
        </p:nvSpPr>
        <p:spPr>
          <a:xfrm>
            <a:off x="10031174" y="5020053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Negative 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530;gf7daeddfc1_0_108"/>
          <p:cNvSpPr txBox="1"/>
          <p:nvPr/>
        </p:nvSpPr>
        <p:spPr>
          <a:xfrm>
            <a:off x="7500724" y="5018028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Negative 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531;gf7daeddfc1_0_108"/>
          <p:cNvSpPr txBox="1"/>
          <p:nvPr/>
        </p:nvSpPr>
        <p:spPr>
          <a:xfrm>
            <a:off x="11004726" y="5020165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Positive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532;gf7daeddfc1_0_108"/>
          <p:cNvSpPr txBox="1"/>
          <p:nvPr/>
        </p:nvSpPr>
        <p:spPr>
          <a:xfrm>
            <a:off x="8532026" y="5018028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Positive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533;gf7daeddfc1_0_108"/>
          <p:cNvSpPr txBox="1"/>
          <p:nvPr/>
        </p:nvSpPr>
        <p:spPr>
          <a:xfrm>
            <a:off x="1185176" y="4923203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Positive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534;gf7daeddfc1_0_108"/>
          <p:cNvSpPr txBox="1"/>
          <p:nvPr/>
        </p:nvSpPr>
        <p:spPr>
          <a:xfrm>
            <a:off x="6094951" y="5015953"/>
            <a:ext cx="10905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Positive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brand mention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122304" y="2035879"/>
            <a:ext cx="1839893" cy="776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Negative brand mention emitted by the rapper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319447" y="2031469"/>
            <a:ext cx="1839893" cy="776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Brand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4962197" y="2419504"/>
            <a:ext cx="1357250" cy="4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353483" y="2037271"/>
            <a:ext cx="67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(+)</a:t>
            </a: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782809" y="7137552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endParaRPr lang="fr-FR" sz="1200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 fontAlgn="base"/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20" name="Google Shape;271;p12"/>
          <p:cNvSpPr txBox="1">
            <a:spLocks/>
          </p:cNvSpPr>
          <p:nvPr/>
        </p:nvSpPr>
        <p:spPr>
          <a:xfrm>
            <a:off x="11612304" y="631105"/>
            <a:ext cx="542313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accent2"/>
                </a:solidFill>
              </a:rPr>
              <a:t>5</a:t>
            </a:r>
            <a:r>
              <a:rPr lang="mr-IN" b="1" dirty="0" smtClean="0">
                <a:solidFill>
                  <a:schemeClr val="accent2"/>
                </a:solidFill>
              </a:rPr>
              <a:t>/7</a:t>
            </a:r>
            <a:endParaRPr lang="mr-IN" b="1" dirty="0">
              <a:solidFill>
                <a:schemeClr val="accent2"/>
              </a:solidFill>
            </a:endParaRPr>
          </a:p>
        </p:txBody>
      </p:sp>
      <p:sp>
        <p:nvSpPr>
          <p:cNvPr id="121" name="Google Shape;102;p2"/>
          <p:cNvSpPr/>
          <p:nvPr/>
        </p:nvSpPr>
        <p:spPr>
          <a:xfrm>
            <a:off x="0" y="11220"/>
            <a:ext cx="2053193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03;p2"/>
          <p:cNvSpPr/>
          <p:nvPr/>
        </p:nvSpPr>
        <p:spPr>
          <a:xfrm>
            <a:off x="10156568" y="12153"/>
            <a:ext cx="2034486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04;p2"/>
          <p:cNvSpPr/>
          <p:nvPr/>
        </p:nvSpPr>
        <p:spPr>
          <a:xfrm>
            <a:off x="8158519" y="13089"/>
            <a:ext cx="1998049" cy="622690"/>
          </a:xfrm>
          <a:prstGeom prst="flowChartProcess">
            <a:avLst/>
          </a:prstGeom>
          <a:solidFill>
            <a:schemeClr val="accent2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05;p2"/>
          <p:cNvSpPr/>
          <p:nvPr/>
        </p:nvSpPr>
        <p:spPr>
          <a:xfrm>
            <a:off x="6123527" y="8415"/>
            <a:ext cx="2034981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06;p2"/>
          <p:cNvSpPr/>
          <p:nvPr/>
        </p:nvSpPr>
        <p:spPr>
          <a:xfrm>
            <a:off x="4087668" y="9348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07;p2"/>
          <p:cNvSpPr/>
          <p:nvPr/>
        </p:nvSpPr>
        <p:spPr>
          <a:xfrm>
            <a:off x="2052255" y="10281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08;p2"/>
          <p:cNvSpPr txBox="1"/>
          <p:nvPr/>
        </p:nvSpPr>
        <p:spPr>
          <a:xfrm>
            <a:off x="111725" y="23741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09;p2"/>
          <p:cNvSpPr txBox="1"/>
          <p:nvPr/>
        </p:nvSpPr>
        <p:spPr>
          <a:xfrm>
            <a:off x="10299031" y="12554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6-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Implications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14;p2"/>
          <p:cNvSpPr txBox="1"/>
          <p:nvPr/>
        </p:nvSpPr>
        <p:spPr>
          <a:xfrm>
            <a:off x="2254999" y="131584"/>
            <a:ext cx="170445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Literature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17;p2"/>
          <p:cNvSpPr txBox="1"/>
          <p:nvPr/>
        </p:nvSpPr>
        <p:spPr>
          <a:xfrm>
            <a:off x="8305315" y="13871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5- </a:t>
            </a:r>
            <a:r>
              <a:rPr lang="en-US" sz="1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1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224;gf2073c7d4b_0_1"/>
          <p:cNvSpPr txBox="1"/>
          <p:nvPr/>
        </p:nvSpPr>
        <p:spPr>
          <a:xfrm>
            <a:off x="4017110" y="25217"/>
            <a:ext cx="218077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3-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Research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Ques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&amp; Theoretical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framework</a:t>
            </a:r>
          </a:p>
        </p:txBody>
      </p:sp>
      <p:sp>
        <p:nvSpPr>
          <p:cNvPr id="132" name="Google Shape;223;gf2073c7d4b_0_1"/>
          <p:cNvSpPr txBox="1"/>
          <p:nvPr/>
        </p:nvSpPr>
        <p:spPr>
          <a:xfrm>
            <a:off x="6166696" y="112926"/>
            <a:ext cx="18950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-Research Design 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306;p13"/>
          <p:cNvSpPr txBox="1"/>
          <p:nvPr/>
        </p:nvSpPr>
        <p:spPr>
          <a:xfrm>
            <a:off x="154046" y="732465"/>
            <a:ext cx="11545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EFFECT ON THE </a:t>
            </a: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REACTIONS TOWARDS THE BRAND </a:t>
            </a:r>
            <a:endParaRPr lang="en-US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9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48" y="6324600"/>
            <a:ext cx="1493031" cy="4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5470196" y="6520818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fr-FR" sz="1200" dirty="0" smtClean="0">
                <a:solidFill>
                  <a:schemeClr val="tx1">
                    <a:tint val="75000"/>
                  </a:schemeClr>
                </a:solidFill>
              </a:rPr>
              <a:t>CBR-2022</a:t>
            </a:r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-288235" y="7553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3" name="Google Shape;473;gf7daeddfc1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48" y="6353738"/>
            <a:ext cx="1493031" cy="4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479;gf7daeddfc1_0_108"/>
          <p:cNvSpPr/>
          <p:nvPr/>
        </p:nvSpPr>
        <p:spPr>
          <a:xfrm>
            <a:off x="183580" y="1227018"/>
            <a:ext cx="11832300" cy="67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H2: </a:t>
            </a:r>
            <a:r>
              <a:rPr lang="en-US" dirty="0"/>
              <a:t>A negative brand mention delivered by a rapper influences more negatively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consumer reactions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towards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rapper than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 positive brand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mention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0" name="Google Shape;271;p12"/>
          <p:cNvSpPr txBox="1">
            <a:spLocks/>
          </p:cNvSpPr>
          <p:nvPr/>
        </p:nvSpPr>
        <p:spPr>
          <a:xfrm>
            <a:off x="11612304" y="631105"/>
            <a:ext cx="542313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accent2"/>
                </a:solidFill>
              </a:rPr>
              <a:t>6</a:t>
            </a:r>
            <a:r>
              <a:rPr lang="mr-IN" b="1" dirty="0" smtClean="0">
                <a:solidFill>
                  <a:schemeClr val="accent2"/>
                </a:solidFill>
              </a:rPr>
              <a:t>/7</a:t>
            </a:r>
            <a:endParaRPr lang="mr-IN" b="1" dirty="0">
              <a:solidFill>
                <a:schemeClr val="accent2"/>
              </a:solidFill>
            </a:endParaRPr>
          </a:p>
        </p:txBody>
      </p:sp>
      <p:sp>
        <p:nvSpPr>
          <p:cNvPr id="121" name="Google Shape;102;p2"/>
          <p:cNvSpPr/>
          <p:nvPr/>
        </p:nvSpPr>
        <p:spPr>
          <a:xfrm>
            <a:off x="0" y="11220"/>
            <a:ext cx="2053193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03;p2"/>
          <p:cNvSpPr/>
          <p:nvPr/>
        </p:nvSpPr>
        <p:spPr>
          <a:xfrm>
            <a:off x="10156568" y="12153"/>
            <a:ext cx="2034486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04;p2"/>
          <p:cNvSpPr/>
          <p:nvPr/>
        </p:nvSpPr>
        <p:spPr>
          <a:xfrm>
            <a:off x="8158519" y="13089"/>
            <a:ext cx="1998049" cy="622690"/>
          </a:xfrm>
          <a:prstGeom prst="flowChartProcess">
            <a:avLst/>
          </a:prstGeom>
          <a:solidFill>
            <a:schemeClr val="accent2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05;p2"/>
          <p:cNvSpPr/>
          <p:nvPr/>
        </p:nvSpPr>
        <p:spPr>
          <a:xfrm>
            <a:off x="6123527" y="8415"/>
            <a:ext cx="2034981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06;p2"/>
          <p:cNvSpPr/>
          <p:nvPr/>
        </p:nvSpPr>
        <p:spPr>
          <a:xfrm>
            <a:off x="4087668" y="9348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07;p2"/>
          <p:cNvSpPr/>
          <p:nvPr/>
        </p:nvSpPr>
        <p:spPr>
          <a:xfrm>
            <a:off x="2052255" y="10281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08;p2"/>
          <p:cNvSpPr txBox="1"/>
          <p:nvPr/>
        </p:nvSpPr>
        <p:spPr>
          <a:xfrm>
            <a:off x="111725" y="23741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09;p2"/>
          <p:cNvSpPr txBox="1"/>
          <p:nvPr/>
        </p:nvSpPr>
        <p:spPr>
          <a:xfrm>
            <a:off x="10299031" y="12554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6- </a:t>
            </a:r>
            <a:r>
              <a:rPr lang="en-US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Implications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14;p2"/>
          <p:cNvSpPr txBox="1"/>
          <p:nvPr/>
        </p:nvSpPr>
        <p:spPr>
          <a:xfrm>
            <a:off x="2254999" y="131584"/>
            <a:ext cx="170445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Literature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17;p2"/>
          <p:cNvSpPr txBox="1"/>
          <p:nvPr/>
        </p:nvSpPr>
        <p:spPr>
          <a:xfrm>
            <a:off x="8305315" y="13871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5- </a:t>
            </a:r>
            <a:r>
              <a:rPr lang="en-US" sz="1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1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224;gf2073c7d4b_0_1"/>
          <p:cNvSpPr txBox="1"/>
          <p:nvPr/>
        </p:nvSpPr>
        <p:spPr>
          <a:xfrm>
            <a:off x="4017110" y="25217"/>
            <a:ext cx="218077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3-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Research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Ques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&amp; Theoretical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framework</a:t>
            </a:r>
          </a:p>
        </p:txBody>
      </p:sp>
      <p:sp>
        <p:nvSpPr>
          <p:cNvPr id="132" name="Google Shape;223;gf2073c7d4b_0_1"/>
          <p:cNvSpPr txBox="1"/>
          <p:nvPr/>
        </p:nvSpPr>
        <p:spPr>
          <a:xfrm>
            <a:off x="6166696" y="112926"/>
            <a:ext cx="18950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-Research Design 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083;gf7daeddfc1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48" y="6324600"/>
            <a:ext cx="1493031" cy="46216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090;gf7daeddfc1_0_26"/>
          <p:cNvSpPr txBox="1"/>
          <p:nvPr/>
        </p:nvSpPr>
        <p:spPr>
          <a:xfrm>
            <a:off x="431127" y="5557959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0,013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091;gf7daeddfc1_0_26"/>
          <p:cNvSpPr txBox="1"/>
          <p:nvPr/>
        </p:nvSpPr>
        <p:spPr>
          <a:xfrm>
            <a:off x="2802284" y="5557959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0,003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092;gf7daeddfc1_0_26"/>
          <p:cNvSpPr txBox="1"/>
          <p:nvPr/>
        </p:nvSpPr>
        <p:spPr>
          <a:xfrm>
            <a:off x="5173441" y="5557959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0,004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093;gf7daeddfc1_0_26"/>
          <p:cNvSpPr txBox="1"/>
          <p:nvPr/>
        </p:nvSpPr>
        <p:spPr>
          <a:xfrm>
            <a:off x="7544598" y="5557959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0,004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094;gf7daeddfc1_0_26"/>
          <p:cNvSpPr txBox="1"/>
          <p:nvPr/>
        </p:nvSpPr>
        <p:spPr>
          <a:xfrm>
            <a:off x="9971621" y="5569721"/>
            <a:ext cx="170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Sig. 0,020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095;gf7daeddfc1_0_26"/>
          <p:cNvSpPr txBox="1"/>
          <p:nvPr/>
        </p:nvSpPr>
        <p:spPr>
          <a:xfrm>
            <a:off x="2062938" y="6074950"/>
            <a:ext cx="8352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➔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Meanings created from the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brand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mention formulation transfer  to the rapper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(Meaning transfer).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096;gf7daeddfc1_0_26"/>
          <p:cNvCxnSpPr/>
          <p:nvPr/>
        </p:nvCxnSpPr>
        <p:spPr>
          <a:xfrm>
            <a:off x="337689" y="5065391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2" name="Google Shape;1097;gf7daeddfc1_0_26"/>
          <p:cNvSpPr/>
          <p:nvPr/>
        </p:nvSpPr>
        <p:spPr>
          <a:xfrm>
            <a:off x="646030" y="4442640"/>
            <a:ext cx="393300" cy="622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098;gf7daeddfc1_0_26"/>
          <p:cNvSpPr/>
          <p:nvPr/>
        </p:nvSpPr>
        <p:spPr>
          <a:xfrm>
            <a:off x="1487206" y="4115753"/>
            <a:ext cx="393300" cy="94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099;gf7daeddfc1_0_26"/>
          <p:cNvSpPr txBox="1"/>
          <p:nvPr/>
        </p:nvSpPr>
        <p:spPr>
          <a:xfrm>
            <a:off x="597988" y="4164775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3,537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100;gf7daeddfc1_0_26"/>
          <p:cNvSpPr txBox="1"/>
          <p:nvPr/>
        </p:nvSpPr>
        <p:spPr>
          <a:xfrm>
            <a:off x="1394831" y="3871343"/>
            <a:ext cx="594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3,882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101;gf7daeddfc1_0_26"/>
          <p:cNvSpPr txBox="1"/>
          <p:nvPr/>
        </p:nvSpPr>
        <p:spPr>
          <a:xfrm>
            <a:off x="192638" y="5125217"/>
            <a:ext cx="109812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i="0" u="none" strike="noStrik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lang="fr-FR" sz="1100" b="1" i="0" u="none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brand mention</a:t>
            </a:r>
            <a:r>
              <a:rPr lang="en-US" sz="1100" b="1" i="0" u="none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102;gf7daeddfc1_0_26"/>
          <p:cNvSpPr txBox="1"/>
          <p:nvPr/>
        </p:nvSpPr>
        <p:spPr>
          <a:xfrm>
            <a:off x="147570" y="3627349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148" name="Google Shape;1103;gf7daeddfc1_0_26"/>
          <p:cNvSpPr txBox="1"/>
          <p:nvPr/>
        </p:nvSpPr>
        <p:spPr>
          <a:xfrm>
            <a:off x="126361" y="3400556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Attitude toward the rapper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105;gf7daeddfc1_0_26"/>
          <p:cNvCxnSpPr/>
          <p:nvPr/>
        </p:nvCxnSpPr>
        <p:spPr>
          <a:xfrm>
            <a:off x="2786622" y="5069560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106;gf7daeddfc1_0_26"/>
          <p:cNvSpPr/>
          <p:nvPr/>
        </p:nvSpPr>
        <p:spPr>
          <a:xfrm>
            <a:off x="3094966" y="4225802"/>
            <a:ext cx="393300" cy="8439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107;gf7daeddfc1_0_26"/>
          <p:cNvSpPr/>
          <p:nvPr/>
        </p:nvSpPr>
        <p:spPr>
          <a:xfrm>
            <a:off x="3936130" y="4077065"/>
            <a:ext cx="393300" cy="99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108;gf7daeddfc1_0_26"/>
          <p:cNvSpPr txBox="1"/>
          <p:nvPr/>
        </p:nvSpPr>
        <p:spPr>
          <a:xfrm>
            <a:off x="3023853" y="4014705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3,720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109;gf7daeddfc1_0_26"/>
          <p:cNvSpPr txBox="1"/>
          <p:nvPr/>
        </p:nvSpPr>
        <p:spPr>
          <a:xfrm>
            <a:off x="2583050" y="5129386"/>
            <a:ext cx="1156642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100" b="1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Negative</a:t>
            </a:r>
            <a:r>
              <a:rPr lang="fr-FR" sz="11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brand mention.</a:t>
            </a:r>
            <a:endParaRPr lang="fr-FR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110;gf7daeddfc1_0_26"/>
          <p:cNvSpPr txBox="1"/>
          <p:nvPr/>
        </p:nvSpPr>
        <p:spPr>
          <a:xfrm>
            <a:off x="2596503" y="3631518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155" name="Google Shape;1111;gf7daeddfc1_0_26"/>
          <p:cNvSpPr txBox="1"/>
          <p:nvPr/>
        </p:nvSpPr>
        <p:spPr>
          <a:xfrm>
            <a:off x="2575294" y="3404725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WOM about the rapper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112;gf7daeddfc1_0_26"/>
          <p:cNvSpPr txBox="1"/>
          <p:nvPr/>
        </p:nvSpPr>
        <p:spPr>
          <a:xfrm>
            <a:off x="3708047" y="5110589"/>
            <a:ext cx="1043315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100" b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Positive brand mention.</a:t>
            </a:r>
            <a:endParaRPr lang="fr-FR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113;gf7daeddfc1_0_26"/>
          <p:cNvSpPr/>
          <p:nvPr/>
        </p:nvSpPr>
        <p:spPr>
          <a:xfrm>
            <a:off x="2619513" y="3344716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8" name="Google Shape;1114;gf7daeddfc1_0_26"/>
          <p:cNvCxnSpPr/>
          <p:nvPr/>
        </p:nvCxnSpPr>
        <p:spPr>
          <a:xfrm>
            <a:off x="5235555" y="5073729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9" name="Google Shape;1115;gf7daeddfc1_0_26"/>
          <p:cNvSpPr/>
          <p:nvPr/>
        </p:nvSpPr>
        <p:spPr>
          <a:xfrm>
            <a:off x="5543898" y="4327497"/>
            <a:ext cx="393300" cy="771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116;gf7daeddfc1_0_26"/>
          <p:cNvSpPr/>
          <p:nvPr/>
        </p:nvSpPr>
        <p:spPr>
          <a:xfrm>
            <a:off x="6385072" y="4115753"/>
            <a:ext cx="393300" cy="957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117;gf7daeddfc1_0_26"/>
          <p:cNvSpPr txBox="1"/>
          <p:nvPr/>
        </p:nvSpPr>
        <p:spPr>
          <a:xfrm>
            <a:off x="5480479" y="4087302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3,660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118;gf7daeddfc1_0_26"/>
          <p:cNvSpPr txBox="1"/>
          <p:nvPr/>
        </p:nvSpPr>
        <p:spPr>
          <a:xfrm>
            <a:off x="6305292" y="3900953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3,880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119;gf7daeddfc1_0_26"/>
          <p:cNvSpPr txBox="1"/>
          <p:nvPr/>
        </p:nvSpPr>
        <p:spPr>
          <a:xfrm>
            <a:off x="5093184" y="5121703"/>
            <a:ext cx="118794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100" b="1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Negative</a:t>
            </a:r>
            <a:r>
              <a:rPr lang="fr-FR" sz="11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brand mention.</a:t>
            </a:r>
            <a:endParaRPr lang="fr-FR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120;gf7daeddfc1_0_26"/>
          <p:cNvSpPr txBox="1"/>
          <p:nvPr/>
        </p:nvSpPr>
        <p:spPr>
          <a:xfrm>
            <a:off x="5045436" y="3635687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165" name="Google Shape;1121;gf7daeddfc1_0_26"/>
          <p:cNvSpPr txBox="1"/>
          <p:nvPr/>
        </p:nvSpPr>
        <p:spPr>
          <a:xfrm>
            <a:off x="5024227" y="3408894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Rapper purchase intention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122;gf7daeddfc1_0_26"/>
          <p:cNvSpPr txBox="1"/>
          <p:nvPr/>
        </p:nvSpPr>
        <p:spPr>
          <a:xfrm>
            <a:off x="6156981" y="5114758"/>
            <a:ext cx="1132846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100" b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Positive brand mention.</a:t>
            </a:r>
            <a:endParaRPr lang="fr-FR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123;gf7daeddfc1_0_26"/>
          <p:cNvSpPr/>
          <p:nvPr/>
        </p:nvSpPr>
        <p:spPr>
          <a:xfrm>
            <a:off x="5036271" y="3344710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8" name="Google Shape;1124;gf7daeddfc1_0_26"/>
          <p:cNvCxnSpPr/>
          <p:nvPr/>
        </p:nvCxnSpPr>
        <p:spPr>
          <a:xfrm>
            <a:off x="7684488" y="5077898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9" name="Google Shape;1125;gf7daeddfc1_0_26"/>
          <p:cNvSpPr/>
          <p:nvPr/>
        </p:nvSpPr>
        <p:spPr>
          <a:xfrm>
            <a:off x="7992832" y="4242478"/>
            <a:ext cx="393300" cy="83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126;gf7daeddfc1_0_26"/>
          <p:cNvSpPr/>
          <p:nvPr/>
        </p:nvSpPr>
        <p:spPr>
          <a:xfrm>
            <a:off x="8834005" y="4066864"/>
            <a:ext cx="393300" cy="103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127;gf7daeddfc1_0_26"/>
          <p:cNvSpPr txBox="1"/>
          <p:nvPr/>
        </p:nvSpPr>
        <p:spPr>
          <a:xfrm>
            <a:off x="7917828" y="3989855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3,610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128;gf7daeddfc1_0_26"/>
          <p:cNvSpPr txBox="1"/>
          <p:nvPr/>
        </p:nvSpPr>
        <p:spPr>
          <a:xfrm>
            <a:off x="8783003" y="3837092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3,910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129;gf7daeddfc1_0_26"/>
          <p:cNvSpPr txBox="1"/>
          <p:nvPr/>
        </p:nvSpPr>
        <p:spPr>
          <a:xfrm>
            <a:off x="7582637" y="5138874"/>
            <a:ext cx="1147053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100" b="1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Negative</a:t>
            </a:r>
            <a:r>
              <a:rPr lang="fr-FR" sz="11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brand mention.</a:t>
            </a:r>
            <a:endParaRPr lang="fr-FR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130;gf7daeddfc1_0_26"/>
          <p:cNvSpPr txBox="1"/>
          <p:nvPr/>
        </p:nvSpPr>
        <p:spPr>
          <a:xfrm>
            <a:off x="7494369" y="3563656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175" name="Google Shape;1131;gf7daeddfc1_0_26"/>
          <p:cNvSpPr txBox="1"/>
          <p:nvPr/>
        </p:nvSpPr>
        <p:spPr>
          <a:xfrm>
            <a:off x="7473160" y="3413063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Support of the rapper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132;gf7daeddfc1_0_26"/>
          <p:cNvSpPr txBox="1"/>
          <p:nvPr/>
        </p:nvSpPr>
        <p:spPr>
          <a:xfrm>
            <a:off x="8605913" y="5118927"/>
            <a:ext cx="113237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100" b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Positive brand mention.</a:t>
            </a:r>
            <a:endParaRPr lang="fr-FR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133;gf7daeddfc1_0_26"/>
          <p:cNvSpPr/>
          <p:nvPr/>
        </p:nvSpPr>
        <p:spPr>
          <a:xfrm>
            <a:off x="7479279" y="3344704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134;gf7daeddfc1_0_26"/>
          <p:cNvCxnSpPr/>
          <p:nvPr/>
        </p:nvCxnSpPr>
        <p:spPr>
          <a:xfrm>
            <a:off x="10133421" y="5082067"/>
            <a:ext cx="1905900" cy="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9" name="Google Shape;1135;gf7daeddfc1_0_26"/>
          <p:cNvSpPr/>
          <p:nvPr/>
        </p:nvSpPr>
        <p:spPr>
          <a:xfrm>
            <a:off x="10441755" y="3815409"/>
            <a:ext cx="393300" cy="1266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136;gf7daeddfc1_0_26"/>
          <p:cNvSpPr/>
          <p:nvPr/>
        </p:nvSpPr>
        <p:spPr>
          <a:xfrm>
            <a:off x="11282938" y="3940655"/>
            <a:ext cx="393300" cy="114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137;gf7daeddfc1_0_26"/>
          <p:cNvSpPr txBox="1"/>
          <p:nvPr/>
        </p:nvSpPr>
        <p:spPr>
          <a:xfrm>
            <a:off x="10355176" y="4066858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4,360</a:t>
            </a: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138;gf7daeddfc1_0_26"/>
          <p:cNvSpPr txBox="1"/>
          <p:nvPr/>
        </p:nvSpPr>
        <p:spPr>
          <a:xfrm>
            <a:off x="11210271" y="3679492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3,920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139;gf7daeddfc1_0_26"/>
          <p:cNvSpPr txBox="1"/>
          <p:nvPr/>
        </p:nvSpPr>
        <p:spPr>
          <a:xfrm>
            <a:off x="9979128" y="5128997"/>
            <a:ext cx="114316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100" b="1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Negative</a:t>
            </a:r>
            <a:r>
              <a:rPr lang="fr-FR" sz="11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brand mention.</a:t>
            </a:r>
            <a:endParaRPr lang="fr-FR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140;gf7daeddfc1_0_26"/>
          <p:cNvSpPr txBox="1"/>
          <p:nvPr/>
        </p:nvSpPr>
        <p:spPr>
          <a:xfrm>
            <a:off x="9943327" y="3538525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(1= "Negative" et 7= "Positive)</a:t>
            </a:r>
            <a:endParaRPr/>
          </a:p>
        </p:txBody>
      </p:sp>
      <p:sp>
        <p:nvSpPr>
          <p:cNvPr id="185" name="Google Shape;1141;gf7daeddfc1_0_26"/>
          <p:cNvSpPr txBox="1"/>
          <p:nvPr/>
        </p:nvSpPr>
        <p:spPr>
          <a:xfrm>
            <a:off x="9867130" y="3423086"/>
            <a:ext cx="2265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Pride toward the rapper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142;gf7daeddfc1_0_26"/>
          <p:cNvSpPr txBox="1"/>
          <p:nvPr/>
        </p:nvSpPr>
        <p:spPr>
          <a:xfrm>
            <a:off x="11007216" y="5133555"/>
            <a:ext cx="1116386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100" b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Positive brand mention.</a:t>
            </a:r>
            <a:endParaRPr lang="fr-FR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143;gf7daeddfc1_0_26"/>
          <p:cNvSpPr/>
          <p:nvPr/>
        </p:nvSpPr>
        <p:spPr>
          <a:xfrm>
            <a:off x="9845926" y="3344723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144;gf7daeddfc1_0_26"/>
          <p:cNvSpPr txBox="1"/>
          <p:nvPr/>
        </p:nvSpPr>
        <p:spPr>
          <a:xfrm>
            <a:off x="3875932" y="3867421"/>
            <a:ext cx="547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3,901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145;gf7daeddfc1_0_26"/>
          <p:cNvSpPr/>
          <p:nvPr/>
        </p:nvSpPr>
        <p:spPr>
          <a:xfrm>
            <a:off x="183580" y="3340472"/>
            <a:ext cx="2198400" cy="220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2710928" y="2258054"/>
            <a:ext cx="1795956" cy="7816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Negative brand mention emitted by the rapper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554616" y="2252845"/>
            <a:ext cx="1795956" cy="7816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Rapper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92" name="Straight Arrow Connector 191"/>
          <p:cNvCxnSpPr/>
          <p:nvPr/>
        </p:nvCxnSpPr>
        <p:spPr>
          <a:xfrm flipV="1">
            <a:off x="4506884" y="2643683"/>
            <a:ext cx="2047732" cy="5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Google Shape;1101;gf7daeddfc1_0_26"/>
          <p:cNvSpPr txBox="1"/>
          <p:nvPr/>
        </p:nvSpPr>
        <p:spPr>
          <a:xfrm>
            <a:off x="1143299" y="5114734"/>
            <a:ext cx="109812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i="0" u="none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brand mention</a:t>
            </a:r>
            <a:r>
              <a:rPr lang="en-US" sz="1100" b="1" i="0" u="none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5262144" y="2279376"/>
            <a:ext cx="67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(-)</a:t>
            </a:r>
            <a:endParaRPr lang="en-US" dirty="0"/>
          </a:p>
        </p:txBody>
      </p:sp>
      <p:sp>
        <p:nvSpPr>
          <p:cNvPr id="195" name="Google Shape;306;p13"/>
          <p:cNvSpPr txBox="1"/>
          <p:nvPr/>
        </p:nvSpPr>
        <p:spPr>
          <a:xfrm>
            <a:off x="154046" y="732465"/>
            <a:ext cx="11545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EFFECT ON </a:t>
            </a: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REACTIONS TOWARDS </a:t>
            </a: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400" b="1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RAPPER</a:t>
            </a:r>
            <a:endParaRPr lang="en-US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8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-288235" y="7553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8627054" y="3445081"/>
            <a:ext cx="2713748" cy="13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Identify </a:t>
            </a:r>
            <a:r>
              <a:rPr lang="en-US" sz="1600" dirty="0" smtClean="0">
                <a:solidFill>
                  <a:schemeClr val="tx1"/>
                </a:solidFill>
              </a:rPr>
              <a:t>the mediating variables in this effect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8627054" y="4969031"/>
            <a:ext cx="2713748" cy="13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Examine the moderating variables such as rapper attachment and brand </a:t>
            </a:r>
            <a:r>
              <a:rPr lang="en-US" sz="1600" dirty="0" err="1" smtClean="0">
                <a:solidFill>
                  <a:schemeClr val="tx1"/>
                </a:solidFill>
              </a:rPr>
              <a:t>awarness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8627054" y="1974089"/>
            <a:ext cx="2713748" cy="13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Identify why is negative brand mentions impacting more positively the brand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4238699" y="2595538"/>
            <a:ext cx="0" cy="2650597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Google Shape;192;p5"/>
          <p:cNvSpPr txBox="1"/>
          <p:nvPr/>
        </p:nvSpPr>
        <p:spPr>
          <a:xfrm>
            <a:off x="8652896" y="1023891"/>
            <a:ext cx="271374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Future research </a:t>
            </a:r>
            <a:endParaRPr sz="2000" b="1" u="sng" dirty="0">
              <a:solidFill>
                <a:schemeClr val="accent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470196" y="6520818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fr-FR" sz="1200" dirty="0" smtClean="0">
                <a:solidFill>
                  <a:schemeClr val="tx1">
                    <a:tint val="75000"/>
                  </a:schemeClr>
                </a:solidFill>
              </a:rPr>
              <a:t>CBR-2022</a:t>
            </a:r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30" name="Google Shape;271;p12"/>
          <p:cNvSpPr txBox="1">
            <a:spLocks noGrp="1"/>
          </p:cNvSpPr>
          <p:nvPr>
            <p:ph type="sldNum" idx="12"/>
          </p:nvPr>
        </p:nvSpPr>
        <p:spPr>
          <a:xfrm>
            <a:off x="11612304" y="631105"/>
            <a:ext cx="54231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7/7</a:t>
            </a:r>
            <a:endParaRPr b="1" dirty="0">
              <a:solidFill>
                <a:schemeClr val="accent2"/>
              </a:solidFill>
            </a:endParaRPr>
          </a:p>
        </p:txBody>
      </p:sp>
      <p:sp>
        <p:nvSpPr>
          <p:cNvPr id="131" name="Google Shape;102;p2"/>
          <p:cNvSpPr/>
          <p:nvPr/>
        </p:nvSpPr>
        <p:spPr>
          <a:xfrm>
            <a:off x="0" y="11220"/>
            <a:ext cx="2053193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03;p2"/>
          <p:cNvSpPr/>
          <p:nvPr/>
        </p:nvSpPr>
        <p:spPr>
          <a:xfrm>
            <a:off x="10156568" y="12153"/>
            <a:ext cx="2034486" cy="622690"/>
          </a:xfrm>
          <a:prstGeom prst="flowChartProcess">
            <a:avLst/>
          </a:prstGeom>
          <a:solidFill>
            <a:schemeClr val="accent2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04;p2"/>
          <p:cNvSpPr/>
          <p:nvPr/>
        </p:nvSpPr>
        <p:spPr>
          <a:xfrm>
            <a:off x="8158519" y="13089"/>
            <a:ext cx="1998049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05;p2"/>
          <p:cNvSpPr/>
          <p:nvPr/>
        </p:nvSpPr>
        <p:spPr>
          <a:xfrm>
            <a:off x="6123527" y="8415"/>
            <a:ext cx="2034981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06;p2"/>
          <p:cNvSpPr/>
          <p:nvPr/>
        </p:nvSpPr>
        <p:spPr>
          <a:xfrm>
            <a:off x="4087668" y="9348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07;p2"/>
          <p:cNvSpPr/>
          <p:nvPr/>
        </p:nvSpPr>
        <p:spPr>
          <a:xfrm>
            <a:off x="2052255" y="10281"/>
            <a:ext cx="2036365" cy="622690"/>
          </a:xfrm>
          <a:prstGeom prst="flowChartProcess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08;p2"/>
          <p:cNvSpPr txBox="1"/>
          <p:nvPr/>
        </p:nvSpPr>
        <p:spPr>
          <a:xfrm>
            <a:off x="111725" y="23741"/>
            <a:ext cx="177175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&amp; Problemati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09;p2"/>
          <p:cNvSpPr txBox="1"/>
          <p:nvPr/>
        </p:nvSpPr>
        <p:spPr>
          <a:xfrm>
            <a:off x="10299031" y="12554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6- </a:t>
            </a:r>
            <a:r>
              <a:rPr lang="en-US" sz="1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Implications</a:t>
            </a:r>
            <a:endParaRPr sz="1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14;p2"/>
          <p:cNvSpPr txBox="1"/>
          <p:nvPr/>
        </p:nvSpPr>
        <p:spPr>
          <a:xfrm>
            <a:off x="2254999" y="131584"/>
            <a:ext cx="170445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800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Literature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17;p2"/>
          <p:cNvSpPr txBox="1"/>
          <p:nvPr/>
        </p:nvSpPr>
        <p:spPr>
          <a:xfrm>
            <a:off x="8305315" y="138716"/>
            <a:ext cx="17044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5- </a:t>
            </a:r>
            <a:r>
              <a:rPr lang="en-US" sz="1800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18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224;gf2073c7d4b_0_1"/>
          <p:cNvSpPr txBox="1"/>
          <p:nvPr/>
        </p:nvSpPr>
        <p:spPr>
          <a:xfrm>
            <a:off x="4017110" y="25217"/>
            <a:ext cx="218077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3-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Research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Ques </a:t>
            </a:r>
            <a:r>
              <a:rPr lang="en-US" sz="1700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&amp; Theoretical </a:t>
            </a:r>
            <a:r>
              <a:rPr lang="en-US" sz="1700" dirty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framework</a:t>
            </a:r>
          </a:p>
        </p:txBody>
      </p:sp>
      <p:sp>
        <p:nvSpPr>
          <p:cNvPr id="142" name="Google Shape;223;gf2073c7d4b_0_1"/>
          <p:cNvSpPr txBox="1"/>
          <p:nvPr/>
        </p:nvSpPr>
        <p:spPr>
          <a:xfrm>
            <a:off x="6166696" y="112926"/>
            <a:ext cx="18950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 smtClean="0">
                <a:solidFill>
                  <a:srgbClr val="595959"/>
                </a:solidFill>
                <a:ea typeface="Calibri"/>
                <a:cs typeface="Calibri"/>
                <a:sym typeface="Calibri"/>
              </a:rPr>
              <a:t>-Research Design </a:t>
            </a:r>
            <a:endParaRPr lang="en-US" dirty="0">
              <a:solidFill>
                <a:srgbClr val="595959"/>
              </a:solidFill>
              <a:ea typeface="Calibri"/>
              <a:cs typeface="Calibri"/>
              <a:sym typeface="Calibri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061725" y="2431448"/>
            <a:ext cx="0" cy="2650597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41452" y="3335780"/>
            <a:ext cx="2713748" cy="13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</a:t>
            </a:r>
            <a:r>
              <a:rPr lang="en-US" sz="1600" dirty="0" smtClean="0">
                <a:solidFill>
                  <a:schemeClr val="tx1"/>
                </a:solidFill>
              </a:rPr>
              <a:t>egative brand mentions emitted by rappers </a:t>
            </a:r>
            <a:r>
              <a:rPr lang="en-US" sz="1600" dirty="0" smtClean="0">
                <a:solidFill>
                  <a:schemeClr val="tx1"/>
                </a:solidFill>
              </a:rPr>
              <a:t>are brand </a:t>
            </a:r>
            <a:r>
              <a:rPr lang="en-US" sz="1600" dirty="0" smtClean="0">
                <a:solidFill>
                  <a:schemeClr val="tx1"/>
                </a:solidFill>
              </a:rPr>
              <a:t>levers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0680" y="4962057"/>
            <a:ext cx="2713748" cy="13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Negative brand mentions emitted by rappers are </a:t>
            </a:r>
            <a:r>
              <a:rPr lang="en-US" sz="1600" dirty="0" smtClean="0">
                <a:solidFill>
                  <a:schemeClr val="tx1"/>
                </a:solidFill>
              </a:rPr>
              <a:t>harmful to rapper’s image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2998" y="1827971"/>
            <a:ext cx="2713748" cy="13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“Self presenting using brand” takes place also inside cultural content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Google Shape;192;p5"/>
          <p:cNvSpPr txBox="1"/>
          <p:nvPr/>
        </p:nvSpPr>
        <p:spPr>
          <a:xfrm>
            <a:off x="452756" y="1011653"/>
            <a:ext cx="271374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Contributions</a:t>
            </a:r>
            <a:endParaRPr sz="2000" b="1" u="sng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40996" y="2192747"/>
            <a:ext cx="2713748" cy="13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French context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Google Shape;192;p5"/>
          <p:cNvSpPr txBox="1"/>
          <p:nvPr/>
        </p:nvSpPr>
        <p:spPr>
          <a:xfrm>
            <a:off x="4552826" y="1023891"/>
            <a:ext cx="271374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Limits</a:t>
            </a:r>
            <a:endParaRPr sz="2000" b="1" u="sng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05967" y="4061367"/>
            <a:ext cx="2713748" cy="1349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 phenomenon under the boomerang effect</a:t>
            </a:r>
          </a:p>
        </p:txBody>
      </p:sp>
    </p:spTree>
    <p:extLst>
      <p:ext uri="{BB962C8B-B14F-4D97-AF65-F5344CB8AC3E}">
        <p14:creationId xmlns:p14="http://schemas.microsoft.com/office/powerpoint/2010/main" val="6899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245564"/>
            <a:ext cx="12192000" cy="25850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3948545" y="4361476"/>
            <a:ext cx="81549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Negative brand mention in rap music :</a:t>
            </a:r>
            <a:endParaRPr lang="en-GB" sz="2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GB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When criticizing benefits the brand and harms the rapper.</a:t>
            </a:r>
            <a:endParaRPr lang="en-GB" sz="2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71720" y="4077188"/>
            <a:ext cx="25202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4917" y="5728614"/>
            <a:ext cx="45713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Ghizlane Kasmi</a:t>
            </a:r>
          </a:p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Géraldine Michel</a:t>
            </a:r>
          </a:p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Valérie Zeitoun </a:t>
            </a:r>
            <a:endParaRPr lang="fr-FR" sz="24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519" y="255344"/>
            <a:ext cx="3828412" cy="856143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072917" y="2758393"/>
            <a:ext cx="6046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MERCI</a:t>
            </a:r>
            <a:endParaRPr lang="fr-FR" sz="96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42112" y="6510587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sz="11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14/10/22</a:t>
            </a:r>
            <a:r>
              <a:rPr lang="fr-FR" sz="1100" dirty="0">
                <a:solidFill>
                  <a:schemeClr val="bg1"/>
                </a:solidFill>
                <a:latin typeface="Franklin Gothic Book" panose="020B0503020102020204" pitchFamily="34" charset="0"/>
              </a:rPr>
              <a:t/>
            </a:r>
            <a:br>
              <a:rPr lang="fr-FR" sz="1100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10436059" y="5777951"/>
            <a:ext cx="1468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000" b="1" i="1" dirty="0" smtClean="0">
                <a:solidFill>
                  <a:schemeClr val="bg2">
                    <a:lumMod val="90000"/>
                  </a:schemeClr>
                </a:solidFill>
                <a:latin typeface="Arial" charset="0"/>
              </a:rPr>
              <a:t>CBR -2022</a:t>
            </a:r>
            <a:endParaRPr lang="fr-FR" sz="2000" b="1" i="1" strike="noStrike" dirty="0">
              <a:solidFill>
                <a:schemeClr val="bg2">
                  <a:lumMod val="90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704" y="278506"/>
            <a:ext cx="1152534" cy="76225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348566" y="3457081"/>
            <a:ext cx="3494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Roboto" charset="0"/>
              </a:rPr>
              <a:t>Ghizlane.Kasmi@etu.univ-paris1.fr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11397</TotalTime>
  <Words>1386</Words>
  <Application>Microsoft Macintosh PowerPoint</Application>
  <PresentationFormat>Widescreen</PresentationFormat>
  <Paragraphs>286</Paragraphs>
  <Slides>11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Calibri</vt:lpstr>
      <vt:lpstr>Calibri Light</vt:lpstr>
      <vt:lpstr>Franklin Gothic Book</vt:lpstr>
      <vt:lpstr>Franklin Gothic Demi</vt:lpstr>
      <vt:lpstr>Mangal</vt:lpstr>
      <vt:lpstr>Roboto</vt:lpstr>
      <vt:lpstr>Times New Roman</vt:lpstr>
      <vt:lpstr>Wingdings</vt:lpstr>
      <vt:lpstr>맑은 고딕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32</cp:revision>
  <dcterms:created xsi:type="dcterms:W3CDTF">2022-10-06T11:21:21Z</dcterms:created>
  <dcterms:modified xsi:type="dcterms:W3CDTF">2022-10-14T10:28:48Z</dcterms:modified>
</cp:coreProperties>
</file>